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257" r:id="rId3"/>
    <p:sldId id="259" r:id="rId4"/>
    <p:sldId id="263" r:id="rId5"/>
    <p:sldId id="274" r:id="rId6"/>
    <p:sldId id="260" r:id="rId7"/>
    <p:sldId id="261" r:id="rId8"/>
    <p:sldId id="277" r:id="rId9"/>
    <p:sldId id="271" r:id="rId10"/>
    <p:sldId id="272" r:id="rId11"/>
    <p:sldId id="289" r:id="rId12"/>
    <p:sldId id="278" r:id="rId13"/>
    <p:sldId id="265" r:id="rId14"/>
    <p:sldId id="266" r:id="rId15"/>
    <p:sldId id="267" r:id="rId16"/>
    <p:sldId id="268" r:id="rId17"/>
    <p:sldId id="269" r:id="rId18"/>
    <p:sldId id="270" r:id="rId19"/>
    <p:sldId id="275" r:id="rId20"/>
    <p:sldId id="280" r:id="rId21"/>
    <p:sldId id="284" r:id="rId22"/>
    <p:sldId id="281" r:id="rId23"/>
    <p:sldId id="279" r:id="rId24"/>
    <p:sldId id="288" r:id="rId25"/>
    <p:sldId id="287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GO\Documents\XLS\REQUERIMIENTO_HOMICIDIOS_VICTOR_HUG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6.0247431018952545E-2"/>
          <c:w val="1"/>
          <c:h val="0.60299664121977037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</c:dPt>
          <c:dLbls>
            <c:delete val="1"/>
          </c:dLbls>
          <c:cat>
            <c:strRef>
              <c:f>Hoja3!$B$5:$B$16</c:f>
              <c:strCache>
                <c:ptCount val="12"/>
                <c:pt idx="0">
                  <c:v>VENEZUELA</c:v>
                </c:pt>
                <c:pt idx="1">
                  <c:v>COLOMBIA</c:v>
                </c:pt>
                <c:pt idx="2">
                  <c:v>BRASIL</c:v>
                </c:pt>
                <c:pt idx="3">
                  <c:v>GUYANA</c:v>
                </c:pt>
                <c:pt idx="4">
                  <c:v>ECUADOR</c:v>
                </c:pt>
                <c:pt idx="5">
                  <c:v>BOLIVIA</c:v>
                </c:pt>
                <c:pt idx="6">
                  <c:v>PARAGUAY</c:v>
                </c:pt>
                <c:pt idx="7">
                  <c:v>PERÚ</c:v>
                </c:pt>
                <c:pt idx="8">
                  <c:v>URUGUAY</c:v>
                </c:pt>
                <c:pt idx="9">
                  <c:v>SURINAM</c:v>
                </c:pt>
                <c:pt idx="10">
                  <c:v>ARGENTINA</c:v>
                </c:pt>
                <c:pt idx="11">
                  <c:v>CHILE</c:v>
                </c:pt>
              </c:strCache>
            </c:strRef>
          </c:cat>
          <c:val>
            <c:numRef>
              <c:f>Hoja3!$C$5:$C$16</c:f>
              <c:numCache>
                <c:formatCode>General</c:formatCode>
                <c:ptCount val="12"/>
                <c:pt idx="0">
                  <c:v>53.7</c:v>
                </c:pt>
                <c:pt idx="1">
                  <c:v>30.8</c:v>
                </c:pt>
                <c:pt idx="2">
                  <c:v>25.2</c:v>
                </c:pt>
                <c:pt idx="3">
                  <c:v>17</c:v>
                </c:pt>
                <c:pt idx="4">
                  <c:v>12.4</c:v>
                </c:pt>
                <c:pt idx="5">
                  <c:v>12.1</c:v>
                </c:pt>
                <c:pt idx="6">
                  <c:v>9.6999999999999993</c:v>
                </c:pt>
                <c:pt idx="7">
                  <c:v>9.6</c:v>
                </c:pt>
                <c:pt idx="8">
                  <c:v>7.9</c:v>
                </c:pt>
                <c:pt idx="9">
                  <c:v>6.1</c:v>
                </c:pt>
                <c:pt idx="10">
                  <c:v>5.5</c:v>
                </c:pt>
                <c:pt idx="11">
                  <c:v>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shape val="cylinder"/>
        <c:axId val="109546496"/>
        <c:axId val="109560576"/>
        <c:axId val="0"/>
      </c:bar3DChart>
      <c:catAx>
        <c:axId val="10954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/>
            </a:pPr>
            <a:endParaRPr lang="es-EC"/>
          </a:p>
        </c:txPr>
        <c:crossAx val="109560576"/>
        <c:crosses val="autoZero"/>
        <c:auto val="1"/>
        <c:lblAlgn val="ctr"/>
        <c:lblOffset val="100"/>
        <c:noMultiLvlLbl val="0"/>
      </c:catAx>
      <c:valAx>
        <c:axId val="109560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5464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Eras Demi ITC" panose="020B0805030504020804" pitchFamily="34" charset="0"/>
              </a:defRPr>
            </a:pPr>
            <a:r>
              <a:rPr lang="en-US" sz="1600" b="0" dirty="0" smtClean="0">
                <a:latin typeface="Eras Demi ITC" panose="020B0805030504020804" pitchFamily="34" charset="0"/>
              </a:rPr>
              <a:t>TASA DE VARIACIÓN ANUAL</a:t>
            </a:r>
            <a:r>
              <a:rPr lang="en-US" sz="1600" b="0" baseline="0" dirty="0" smtClean="0">
                <a:latin typeface="Eras Demi ITC" panose="020B0805030504020804" pitchFamily="34" charset="0"/>
              </a:rPr>
              <a:t> </a:t>
            </a:r>
            <a:endParaRPr lang="en-US" sz="1600" b="0" dirty="0">
              <a:latin typeface="Eras Demi ITC" panose="020B08050305040208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06198437377122"/>
          <c:y val="0.10593992873097019"/>
          <c:w val="0.87313956376881974"/>
          <c:h val="0.7737210376293308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flat" cmpd="sng" algn="ctr">
              <a:solidFill>
                <a:srgbClr val="0000FF"/>
              </a:solidFill>
              <a:prstDash val="solid"/>
              <a:miter lim="800000"/>
            </a:ln>
            <a:effectLst/>
          </c:spPr>
          <c:marker>
            <c:spPr>
              <a:solidFill>
                <a:schemeClr val="lt1"/>
              </a:solidFill>
              <a:ln w="381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c:spPr>
          </c:marker>
          <c:dPt>
            <c:idx val="13"/>
            <c:marker>
              <c:spPr>
                <a:solidFill>
                  <a:schemeClr val="lt1"/>
                </a:solidFill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c:spPr>
            </c:marker>
            <c:bubble3D val="0"/>
            <c:spPr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c:spPr>
          </c:dPt>
          <c:dLbls>
            <c:dLbl>
              <c:idx val="0"/>
              <c:layout>
                <c:manualLayout>
                  <c:x val="-3.8827865266841642E-2"/>
                  <c:y val="4.6893367552334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569881889763777E-2"/>
                  <c:y val="4.369791666666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886920384951884E-2"/>
                  <c:y val="4.6893367552334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180883639545054E-2"/>
                  <c:y val="0.104411483494363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698818897637793E-2"/>
                  <c:y val="5.6479720209339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23468941382322E-2"/>
                  <c:y val="4.369791666666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584208223972005E-2"/>
                  <c:y val="-4.5774708132045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752624671916012E-2"/>
                  <c:y val="4.369791666666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548337707786525E-2"/>
                  <c:y val="-2.9797453703703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3460411198600073E-2"/>
                  <c:y val="4.0502465780998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763812335957995E-2"/>
                  <c:y val="-4.8970159017713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9007327209098761E-2"/>
                  <c:y val="5.0088818438003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7614829396325463E-3"/>
                  <c:y val="2.7720662238325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Eras Medium ITC" panose="020B0602030504020804" pitchFamily="34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/>
              <a:lstStyle/>
              <a:p>
                <a:pPr>
                  <a:defRPr b="1">
                    <a:solidFill>
                      <a:schemeClr val="dk1"/>
                    </a:solidFill>
                    <a:latin typeface="Eras Medium ITC" panose="020B06020305040208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Hoja1!$A$2:$A$15</c:f>
              <c:strCache>
                <c:ptCount val="14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Enero</c:v>
                </c:pt>
                <c:pt idx="7">
                  <c:v>Febrero</c:v>
                </c:pt>
                <c:pt idx="8">
                  <c:v>Marzo</c:v>
                </c:pt>
                <c:pt idx="9">
                  <c:v>Abril</c:v>
                </c:pt>
                <c:pt idx="10">
                  <c:v>Mayo</c:v>
                </c:pt>
                <c:pt idx="11">
                  <c:v>Junio</c:v>
                </c:pt>
                <c:pt idx="12">
                  <c:v>Julio</c:v>
                </c:pt>
                <c:pt idx="13">
                  <c:v>Agosto</c:v>
                </c:pt>
              </c:strCache>
            </c:strRef>
          </c:cat>
          <c:val>
            <c:numRef>
              <c:f>Hoja1!$B$2:$B$15</c:f>
              <c:numCache>
                <c:formatCode>0.0%</c:formatCode>
                <c:ptCount val="14"/>
                <c:pt idx="0">
                  <c:v>-1.8270799347471445E-2</c:v>
                </c:pt>
                <c:pt idx="1">
                  <c:v>-7.5055187637969145E-2</c:v>
                </c:pt>
                <c:pt idx="2">
                  <c:v>-7.4399729455529306E-2</c:v>
                </c:pt>
                <c:pt idx="3">
                  <c:v>-1.7815902342461221E-2</c:v>
                </c:pt>
                <c:pt idx="4">
                  <c:v>-4.1522491349480939E-2</c:v>
                </c:pt>
                <c:pt idx="5">
                  <c:v>-8.0843032400125803E-2</c:v>
                </c:pt>
                <c:pt idx="6">
                  <c:v>6.1079063454361204E-3</c:v>
                </c:pt>
                <c:pt idx="7">
                  <c:v>-2.1707670043415339E-2</c:v>
                </c:pt>
                <c:pt idx="8">
                  <c:v>3.6520584329349237E-3</c:v>
                </c:pt>
                <c:pt idx="9">
                  <c:v>-9.4488188976378007E-2</c:v>
                </c:pt>
                <c:pt idx="10">
                  <c:v>-5.3848695077634567E-2</c:v>
                </c:pt>
                <c:pt idx="11">
                  <c:v>-8.001361933946205E-2</c:v>
                </c:pt>
                <c:pt idx="12">
                  <c:v>-8.8401462279827148E-2</c:v>
                </c:pt>
                <c:pt idx="13">
                  <c:v>-0.13774292533242413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61120"/>
        <c:axId val="38262656"/>
      </c:lineChart>
      <c:catAx>
        <c:axId val="3826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Eras Light ITC" panose="020B0402030504020804" pitchFamily="34" charset="0"/>
              </a:defRPr>
            </a:pPr>
            <a:endParaRPr lang="es-EC"/>
          </a:p>
        </c:txPr>
        <c:crossAx val="38262656"/>
        <c:crosses val="autoZero"/>
        <c:auto val="1"/>
        <c:lblAlgn val="ctr"/>
        <c:lblOffset val="100"/>
        <c:noMultiLvlLbl val="0"/>
      </c:catAx>
      <c:valAx>
        <c:axId val="38262656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Eras Light ITC" panose="020B0402030504020804" pitchFamily="34" charset="0"/>
              </a:defRPr>
            </a:pPr>
            <a:endParaRPr lang="es-EC"/>
          </a:p>
        </c:txPr>
        <c:crossAx val="38261120"/>
        <c:crosses val="autoZero"/>
        <c:crossBetween val="between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plotVisOnly val="1"/>
    <c:dispBlanksAs val="zero"/>
    <c:showDLblsOverMax val="0"/>
  </c:chart>
  <c:txPr>
    <a:bodyPr/>
    <a:lstStyle/>
    <a:p>
      <a:pPr>
        <a:defRPr sz="1200"/>
      </a:pPr>
      <a:endParaRPr lang="es-EC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Eras Demi ITC" panose="020B0805030504020804" pitchFamily="34" charset="0"/>
              </a:defRPr>
            </a:pPr>
            <a:r>
              <a:rPr lang="en-US" sz="1600" b="0" dirty="0" smtClean="0">
                <a:latin typeface="Eras Demi ITC" panose="020B0805030504020804" pitchFamily="34" charset="0"/>
              </a:rPr>
              <a:t>TASA DE VARIACIÓN ANUAL</a:t>
            </a:r>
            <a:r>
              <a:rPr lang="en-US" sz="1600" b="0" baseline="0" dirty="0" smtClean="0">
                <a:latin typeface="Eras Demi ITC" panose="020B0805030504020804" pitchFamily="34" charset="0"/>
              </a:rPr>
              <a:t> </a:t>
            </a:r>
            <a:endParaRPr lang="en-US" sz="1600" b="0" dirty="0">
              <a:latin typeface="Eras Demi ITC" panose="020B08050305040208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06198437377122"/>
          <c:y val="0.10593992873097019"/>
          <c:w val="0.87313956376881974"/>
          <c:h val="0.77372103762933453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flat" cmpd="sng" algn="ctr">
              <a:solidFill>
                <a:srgbClr val="0000FF"/>
              </a:solidFill>
              <a:prstDash val="solid"/>
              <a:miter lim="800000"/>
            </a:ln>
            <a:effectLst/>
          </c:spPr>
          <c:marker>
            <c:spPr>
              <a:solidFill>
                <a:schemeClr val="lt1"/>
              </a:solidFill>
              <a:ln w="381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c:spPr>
          </c:marker>
          <c:dPt>
            <c:idx val="13"/>
            <c:marker>
              <c:spPr>
                <a:solidFill>
                  <a:schemeClr val="lt1"/>
                </a:solidFill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c:spPr>
            </c:marker>
            <c:bubble3D val="0"/>
            <c:spPr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c:spPr>
          </c:dPt>
          <c:dLbls>
            <c:dLbl>
              <c:idx val="0"/>
              <c:layout>
                <c:manualLayout>
                  <c:x val="-3.9093214864476644E-2"/>
                  <c:y val="4.7900807631358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99847787200477E-2"/>
                  <c:y val="5.0514576264021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541822807794487E-2"/>
                  <c:y val="6.0582919721473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073059937998684E-2"/>
                  <c:y val="0.159161601252837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562230813892262E-2"/>
                  <c:y val="-0.101119482037008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253855713693914E-2"/>
                  <c:y val="-4.7100422762231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378563073079697E-2"/>
                  <c:y val="-5.1436994035233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760112469228096E-2"/>
                  <c:y val="4.3769050342472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7964439502951497E-2"/>
                  <c:y val="9.1219720114393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5559009045471698E-2"/>
                  <c:y val="8.6401559203067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6106296594337901E-2"/>
                  <c:y val="5.9314783996731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301422610346362E-2"/>
                  <c:y val="6.4948678245282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Eras Medium ITC" panose="020B0602030504020804" pitchFamily="34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/>
              <a:lstStyle/>
              <a:p>
                <a:pPr>
                  <a:defRPr b="1">
                    <a:solidFill>
                      <a:schemeClr val="dk1"/>
                    </a:solidFill>
                    <a:latin typeface="Eras Medium ITC" panose="020B06020305040208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Hoja1!$A$2:$A$15</c:f>
              <c:strCache>
                <c:ptCount val="14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Enero</c:v>
                </c:pt>
                <c:pt idx="7">
                  <c:v>Febrero</c:v>
                </c:pt>
                <c:pt idx="8">
                  <c:v>Marzo</c:v>
                </c:pt>
                <c:pt idx="9">
                  <c:v>Abril</c:v>
                </c:pt>
                <c:pt idx="10">
                  <c:v>Mayo</c:v>
                </c:pt>
                <c:pt idx="11">
                  <c:v>Junio</c:v>
                </c:pt>
                <c:pt idx="12">
                  <c:v>Julio</c:v>
                </c:pt>
                <c:pt idx="13">
                  <c:v>Agosto</c:v>
                </c:pt>
              </c:strCache>
            </c:strRef>
          </c:cat>
          <c:val>
            <c:numRef>
              <c:f>Hoja1!$B$2:$B$15</c:f>
              <c:numCache>
                <c:formatCode>0.0%</c:formatCode>
                <c:ptCount val="14"/>
                <c:pt idx="0">
                  <c:v>-5.4802592810842654E-2</c:v>
                </c:pt>
                <c:pt idx="1">
                  <c:v>-8.1110506260206883E-2</c:v>
                </c:pt>
                <c:pt idx="2">
                  <c:v>-8.2117774176120983E-2</c:v>
                </c:pt>
                <c:pt idx="3">
                  <c:v>-1.1855364552459946E-2</c:v>
                </c:pt>
                <c:pt idx="4">
                  <c:v>-2.7010804321728643E-2</c:v>
                </c:pt>
                <c:pt idx="5">
                  <c:v>7.7751196172248793E-3</c:v>
                </c:pt>
                <c:pt idx="6">
                  <c:v>3.3918837068443342E-2</c:v>
                </c:pt>
                <c:pt idx="7">
                  <c:v>-0.14081885856079401</c:v>
                </c:pt>
                <c:pt idx="8">
                  <c:v>-6.4591896652965719E-3</c:v>
                </c:pt>
                <c:pt idx="9">
                  <c:v>-6.0678167757287294E-2</c:v>
                </c:pt>
                <c:pt idx="10">
                  <c:v>-0.16910935738444199</c:v>
                </c:pt>
                <c:pt idx="11">
                  <c:v>-0.14180929095354522</c:v>
                </c:pt>
                <c:pt idx="12">
                  <c:v>-8.1670822942643384E-2</c:v>
                </c:pt>
                <c:pt idx="13">
                  <c:v>-0.1640995260663507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732544"/>
        <c:axId val="38734080"/>
      </c:lineChart>
      <c:catAx>
        <c:axId val="3873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Eras Light ITC" panose="020B0402030504020804" pitchFamily="34" charset="0"/>
              </a:defRPr>
            </a:pPr>
            <a:endParaRPr lang="es-EC"/>
          </a:p>
        </c:txPr>
        <c:crossAx val="38734080"/>
        <c:crosses val="autoZero"/>
        <c:auto val="1"/>
        <c:lblAlgn val="ctr"/>
        <c:lblOffset val="100"/>
        <c:noMultiLvlLbl val="0"/>
      </c:catAx>
      <c:valAx>
        <c:axId val="38734080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Eras Light ITC" panose="020B0402030504020804" pitchFamily="34" charset="0"/>
              </a:defRPr>
            </a:pPr>
            <a:endParaRPr lang="es-EC"/>
          </a:p>
        </c:txPr>
        <c:crossAx val="3873254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Eras Demi ITC" panose="020B0805030504020804" pitchFamily="34" charset="0"/>
              </a:defRPr>
            </a:pPr>
            <a:r>
              <a:rPr lang="en-US" sz="1600" b="0" dirty="0" smtClean="0">
                <a:latin typeface="Eras Demi ITC" panose="020B0805030504020804" pitchFamily="34" charset="0"/>
              </a:rPr>
              <a:t>TASA DE VARIACIÓN ANUAL</a:t>
            </a:r>
            <a:r>
              <a:rPr lang="en-US" sz="1600" b="0" baseline="0" dirty="0" smtClean="0">
                <a:latin typeface="Eras Demi ITC" panose="020B0805030504020804" pitchFamily="34" charset="0"/>
              </a:rPr>
              <a:t> </a:t>
            </a:r>
            <a:endParaRPr lang="en-US" sz="1600" b="0" dirty="0">
              <a:latin typeface="Eras Demi ITC" panose="020B08050305040208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06198437377122"/>
          <c:y val="0.15387177938808375"/>
          <c:w val="0.87313956376881974"/>
          <c:h val="0.72578930152979071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flat" cmpd="sng" algn="ctr">
              <a:solidFill>
                <a:srgbClr val="0000FF"/>
              </a:solidFill>
              <a:prstDash val="solid"/>
              <a:miter lim="800000"/>
            </a:ln>
            <a:effectLst/>
          </c:spPr>
          <c:marker>
            <c:spPr>
              <a:solidFill>
                <a:schemeClr val="lt1"/>
              </a:solidFill>
              <a:ln w="381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c:spPr>
          </c:marker>
          <c:dPt>
            <c:idx val="13"/>
            <c:marker>
              <c:spPr>
                <a:solidFill>
                  <a:schemeClr val="lt1"/>
                </a:solidFill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c:spPr>
            </c:marker>
            <c:bubble3D val="0"/>
            <c:spPr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c:spPr>
          </c:dPt>
          <c:dLbls>
            <c:dLbl>
              <c:idx val="0"/>
              <c:layout>
                <c:manualLayout>
                  <c:x val="-3.4053840907681814E-2"/>
                  <c:y val="6.3876308373590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975447950895946E-2"/>
                  <c:y val="6.0228965378421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746841093682185E-2"/>
                  <c:y val="4.7801177536231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940517081034348E-2"/>
                  <c:y val="5.0514794685990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634076990376206E-2"/>
                  <c:y val="-5.6380334138486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253853307706616E-2"/>
                  <c:y val="-4.3903482286634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955942711885424E-2"/>
                  <c:y val="5.419207930756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4834050468101029E-2"/>
                  <c:y val="5.7033514492753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328303056606115E-2"/>
                  <c:y val="5.401494565217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1092020584041202E-2"/>
                  <c:y val="7.4760970209340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326754385964912E-2"/>
                  <c:y val="4.9728205128205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9285088970178001E-2"/>
                  <c:y val="4.8970410628019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Eras Medium ITC" panose="020B0602030504020804" pitchFamily="34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/>
              <a:lstStyle/>
              <a:p>
                <a:pPr>
                  <a:defRPr b="1">
                    <a:solidFill>
                      <a:schemeClr val="dk1"/>
                    </a:solidFill>
                    <a:latin typeface="Eras Medium ITC" panose="020B06020305040208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Hoja1!$A$2:$A$15</c:f>
              <c:strCache>
                <c:ptCount val="14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Enero</c:v>
                </c:pt>
                <c:pt idx="7">
                  <c:v>Febrero</c:v>
                </c:pt>
                <c:pt idx="8">
                  <c:v>Marzo</c:v>
                </c:pt>
                <c:pt idx="9">
                  <c:v>Abril</c:v>
                </c:pt>
                <c:pt idx="10">
                  <c:v>Mayo</c:v>
                </c:pt>
                <c:pt idx="11">
                  <c:v>Junio</c:v>
                </c:pt>
                <c:pt idx="12">
                  <c:v>Julio</c:v>
                </c:pt>
                <c:pt idx="13">
                  <c:v>Agosto</c:v>
                </c:pt>
              </c:strCache>
            </c:strRef>
          </c:cat>
          <c:val>
            <c:numRef>
              <c:f>Hoja1!$B$2:$B$15</c:f>
              <c:numCache>
                <c:formatCode>0.0%</c:formatCode>
                <c:ptCount val="14"/>
                <c:pt idx="0">
                  <c:v>-0.16382978723404251</c:v>
                </c:pt>
                <c:pt idx="1">
                  <c:v>-9.3181818181818143E-2</c:v>
                </c:pt>
                <c:pt idx="2">
                  <c:v>-0.13436123348017626</c:v>
                </c:pt>
                <c:pt idx="3">
                  <c:v>-0.10304449648711944</c:v>
                </c:pt>
                <c:pt idx="4">
                  <c:v>-1.0389610389610393E-2</c:v>
                </c:pt>
                <c:pt idx="5">
                  <c:v>0</c:v>
                </c:pt>
                <c:pt idx="6">
                  <c:v>-5.9633027522935755E-2</c:v>
                </c:pt>
                <c:pt idx="7">
                  <c:v>-0.25263157894736843</c:v>
                </c:pt>
                <c:pt idx="8">
                  <c:v>-0.16179775280898878</c:v>
                </c:pt>
                <c:pt idx="9">
                  <c:v>-8.4158415841584122E-2</c:v>
                </c:pt>
                <c:pt idx="10">
                  <c:v>-0.17500000000000004</c:v>
                </c:pt>
                <c:pt idx="11">
                  <c:v>-0.12690355329949243</c:v>
                </c:pt>
                <c:pt idx="12">
                  <c:v>-7.3791348600508955E-2</c:v>
                </c:pt>
                <c:pt idx="13">
                  <c:v>-0.17042606516290726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52000"/>
        <c:axId val="38353536"/>
      </c:lineChart>
      <c:catAx>
        <c:axId val="3835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Eras Light ITC" panose="020B0402030504020804" pitchFamily="34" charset="0"/>
              </a:defRPr>
            </a:pPr>
            <a:endParaRPr lang="es-EC"/>
          </a:p>
        </c:txPr>
        <c:crossAx val="38353536"/>
        <c:crosses val="autoZero"/>
        <c:auto val="1"/>
        <c:lblAlgn val="ctr"/>
        <c:lblOffset val="100"/>
        <c:noMultiLvlLbl val="0"/>
      </c:catAx>
      <c:valAx>
        <c:axId val="38353536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Eras Light ITC" panose="020B0402030504020804" pitchFamily="34" charset="0"/>
              </a:defRPr>
            </a:pPr>
            <a:endParaRPr lang="es-EC"/>
          </a:p>
        </c:txPr>
        <c:crossAx val="3835200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/>
      </a:pPr>
      <a:endParaRPr lang="es-EC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Eras Demi ITC" panose="020B0805030504020804" pitchFamily="34" charset="0"/>
              </a:defRPr>
            </a:pPr>
            <a:r>
              <a:rPr lang="en-US" sz="1600" b="0" dirty="0" smtClean="0">
                <a:latin typeface="Eras Demi ITC" panose="020B0805030504020804" pitchFamily="34" charset="0"/>
              </a:rPr>
              <a:t>TASA DE VARIACIÓN ANUAL</a:t>
            </a:r>
            <a:r>
              <a:rPr lang="en-US" sz="1600" b="0" baseline="0" dirty="0" smtClean="0">
                <a:latin typeface="Eras Demi ITC" panose="020B0805030504020804" pitchFamily="34" charset="0"/>
              </a:rPr>
              <a:t> </a:t>
            </a:r>
            <a:endParaRPr lang="en-US" sz="1600" b="0" dirty="0">
              <a:latin typeface="Eras Demi ITC" panose="020B08050305040208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06198437377122"/>
          <c:y val="0.10593992873097019"/>
          <c:w val="0.87313956376881974"/>
          <c:h val="0.77372103762933653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flat" cmpd="sng" algn="ctr">
              <a:solidFill>
                <a:srgbClr val="0000FF"/>
              </a:solidFill>
              <a:prstDash val="solid"/>
              <a:miter lim="800000"/>
            </a:ln>
            <a:effectLst/>
          </c:spPr>
          <c:marker>
            <c:spPr>
              <a:solidFill>
                <a:schemeClr val="lt1"/>
              </a:solidFill>
              <a:ln w="381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c:spPr>
          </c:marker>
          <c:dPt>
            <c:idx val="13"/>
            <c:marker>
              <c:spPr>
                <a:solidFill>
                  <a:schemeClr val="lt1"/>
                </a:solidFill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c:spPr>
            </c:marker>
            <c:bubble3D val="0"/>
            <c:spPr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c:spPr>
          </c:dPt>
          <c:dLbls>
            <c:dLbl>
              <c:idx val="0"/>
              <c:layout>
                <c:manualLayout>
                  <c:x val="-3.0274313348626847E-2"/>
                  <c:y val="-4.7964221014493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179676359352718E-3"/>
                  <c:y val="-5.8002969001610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746841093682185E-2"/>
                  <c:y val="0.102123842592592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979887159774323E-2"/>
                  <c:y val="-5.1739633655394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266625333250665E-2"/>
                  <c:y val="-6.2771235909822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823671647343292E-3"/>
                  <c:y val="-3.1121678743961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260450120900242E-2"/>
                  <c:y val="-4.504403180354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875900551801103E-3"/>
                  <c:y val="-4.3598530595813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321235042470085E-2"/>
                  <c:y val="-4.68931159420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6131390662781322E-2"/>
                  <c:y val="4.6001660628019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326864653729401E-2"/>
                  <c:y val="5.9314613526570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478715357430717E-2"/>
                  <c:y val="4.2579508856682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4205939611879224E-2"/>
                  <c:y val="7.1338566827697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/>
              <a:lstStyle/>
              <a:p>
                <a:pPr>
                  <a:defRPr b="1">
                    <a:solidFill>
                      <a:schemeClr val="dk1"/>
                    </a:solidFill>
                    <a:latin typeface="Eras Medium ITC" panose="020B06020305040208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Hoja1!$A$2:$A$15</c:f>
              <c:strCache>
                <c:ptCount val="14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Enero</c:v>
                </c:pt>
                <c:pt idx="7">
                  <c:v>Febrero</c:v>
                </c:pt>
                <c:pt idx="8">
                  <c:v>Marzo</c:v>
                </c:pt>
                <c:pt idx="9">
                  <c:v>Abril</c:v>
                </c:pt>
                <c:pt idx="10">
                  <c:v>Mayo</c:v>
                </c:pt>
                <c:pt idx="11">
                  <c:v>Junio</c:v>
                </c:pt>
                <c:pt idx="12">
                  <c:v>Julio</c:v>
                </c:pt>
                <c:pt idx="13">
                  <c:v>Agosto</c:v>
                </c:pt>
              </c:strCache>
            </c:strRef>
          </c:cat>
          <c:val>
            <c:numRef>
              <c:f>Hoja1!$B$2:$B$15</c:f>
              <c:numCache>
                <c:formatCode>0.0%</c:formatCode>
                <c:ptCount val="14"/>
                <c:pt idx="0">
                  <c:v>0.11409395973154357</c:v>
                </c:pt>
                <c:pt idx="1">
                  <c:v>1.1857707509881354E-2</c:v>
                </c:pt>
                <c:pt idx="2">
                  <c:v>-4.0899795501022629E-3</c:v>
                </c:pt>
                <c:pt idx="3">
                  <c:v>0.12643678160919536</c:v>
                </c:pt>
                <c:pt idx="4">
                  <c:v>0.20547945205479445</c:v>
                </c:pt>
                <c:pt idx="5">
                  <c:v>0.39903846153846145</c:v>
                </c:pt>
                <c:pt idx="6">
                  <c:v>0.23464912280701755</c:v>
                </c:pt>
                <c:pt idx="7">
                  <c:v>8.405172413793105E-2</c:v>
                </c:pt>
                <c:pt idx="8">
                  <c:v>3.7174721189590976E-2</c:v>
                </c:pt>
                <c:pt idx="9">
                  <c:v>-7.7798861480075865E-2</c:v>
                </c:pt>
                <c:pt idx="10">
                  <c:v>-5.2044609665427455E-2</c:v>
                </c:pt>
                <c:pt idx="11">
                  <c:v>-0.22669104204753199</c:v>
                </c:pt>
                <c:pt idx="12">
                  <c:v>-7.4297188755020116E-2</c:v>
                </c:pt>
                <c:pt idx="13">
                  <c:v>-0.1484375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32224"/>
        <c:axId val="38533760"/>
      </c:lineChart>
      <c:catAx>
        <c:axId val="385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Eras Light ITC" panose="020B0402030504020804" pitchFamily="34" charset="0"/>
              </a:defRPr>
            </a:pPr>
            <a:endParaRPr lang="es-EC"/>
          </a:p>
        </c:txPr>
        <c:crossAx val="38533760"/>
        <c:crosses val="autoZero"/>
        <c:auto val="1"/>
        <c:lblAlgn val="ctr"/>
        <c:lblOffset val="100"/>
        <c:noMultiLvlLbl val="0"/>
      </c:catAx>
      <c:valAx>
        <c:axId val="38533760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Eras Light ITC" panose="020B0402030504020804" pitchFamily="34" charset="0"/>
              </a:defRPr>
            </a:pPr>
            <a:endParaRPr lang="es-EC"/>
          </a:p>
        </c:txPr>
        <c:crossAx val="385322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/>
      </a:pPr>
      <a:endParaRPr lang="es-EC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Eras Demi ITC" panose="020B0805030504020804" pitchFamily="34" charset="0"/>
              </a:defRPr>
            </a:pPr>
            <a:r>
              <a:rPr lang="en-US" sz="1600" b="0" dirty="0" smtClean="0">
                <a:latin typeface="Eras Demi ITC" panose="020B0805030504020804" pitchFamily="34" charset="0"/>
              </a:rPr>
              <a:t>TASA DE VARIACIÓN ANUAL</a:t>
            </a:r>
            <a:r>
              <a:rPr lang="en-US" sz="1600" b="0" baseline="0" dirty="0" smtClean="0">
                <a:latin typeface="Eras Demi ITC" panose="020B0805030504020804" pitchFamily="34" charset="0"/>
              </a:rPr>
              <a:t> </a:t>
            </a:r>
            <a:endParaRPr lang="en-US" sz="1600" b="0" dirty="0">
              <a:latin typeface="Eras Demi ITC" panose="020B08050305040208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06198437377122"/>
          <c:y val="0.10593992873097019"/>
          <c:w val="0.87313956376881974"/>
          <c:h val="0.77372103762933586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flat" cmpd="sng" algn="ctr">
              <a:solidFill>
                <a:srgbClr val="0000FF"/>
              </a:solidFill>
              <a:prstDash val="solid"/>
              <a:miter lim="800000"/>
            </a:ln>
            <a:effectLst/>
          </c:spPr>
          <c:marker>
            <c:spPr>
              <a:solidFill>
                <a:schemeClr val="lt1"/>
              </a:solidFill>
              <a:ln w="381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c:spPr>
          </c:marker>
          <c:dPt>
            <c:idx val="13"/>
            <c:marker>
              <c:spPr>
                <a:solidFill>
                  <a:schemeClr val="lt1"/>
                </a:solidFill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c:spPr>
            </c:marker>
            <c:bubble3D val="0"/>
            <c:spPr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c:spPr>
          </c:dPt>
          <c:dLbls>
            <c:dLbl>
              <c:idx val="0"/>
              <c:layout>
                <c:manualLayout>
                  <c:x val="-3.7833368466737134E-2"/>
                  <c:y val="8.6244716183574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534503069006136E-2"/>
                  <c:y val="5.7033514492753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266526133052269E-2"/>
                  <c:y val="4.7801177536231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420832041664129E-2"/>
                  <c:y val="5.3710245571658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526368652737353E-2"/>
                  <c:y val="4.9069545088566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9371929824561412E-2"/>
                  <c:y val="5.5155555555555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9976985553971105E-2"/>
                  <c:y val="6.040584742351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07275094550189E-2"/>
                  <c:y val="5.5460446859903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57233554467109E-2"/>
                  <c:y val="5.5588264895329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507967015934033E-2"/>
                  <c:y val="5.2923711755233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6715010230020458E-2"/>
                  <c:y val="8.4120370370370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0415797631595262E-2"/>
                  <c:y val="5.8556763285024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/>
              <a:lstStyle/>
              <a:p>
                <a:pPr>
                  <a:defRPr b="1">
                    <a:solidFill>
                      <a:schemeClr val="dk1"/>
                    </a:solidFill>
                    <a:latin typeface="Eras Medium ITC" panose="020B06020305040208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Hoja1!$A$2:$A$15</c:f>
              <c:strCache>
                <c:ptCount val="14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Enero</c:v>
                </c:pt>
                <c:pt idx="7">
                  <c:v>Febrero</c:v>
                </c:pt>
                <c:pt idx="8">
                  <c:v>Marzo</c:v>
                </c:pt>
                <c:pt idx="9">
                  <c:v>Abril</c:v>
                </c:pt>
                <c:pt idx="10">
                  <c:v>Mayo</c:v>
                </c:pt>
                <c:pt idx="11">
                  <c:v>Junio</c:v>
                </c:pt>
                <c:pt idx="12">
                  <c:v>Julio</c:v>
                </c:pt>
                <c:pt idx="13">
                  <c:v>Agosto</c:v>
                </c:pt>
              </c:strCache>
            </c:strRef>
          </c:cat>
          <c:val>
            <c:numRef>
              <c:f>Hoja1!$B$2:$B$15</c:f>
              <c:numCache>
                <c:formatCode>0.0%</c:formatCode>
                <c:ptCount val="14"/>
                <c:pt idx="0">
                  <c:v>-6.0294117647058831E-2</c:v>
                </c:pt>
                <c:pt idx="1">
                  <c:v>-0.11217948717948723</c:v>
                </c:pt>
                <c:pt idx="2">
                  <c:v>-0.22543352601156075</c:v>
                </c:pt>
                <c:pt idx="3">
                  <c:v>-0.2065663474692202</c:v>
                </c:pt>
                <c:pt idx="4">
                  <c:v>-0.15022091310751107</c:v>
                </c:pt>
                <c:pt idx="5">
                  <c:v>-0.15463917525773196</c:v>
                </c:pt>
                <c:pt idx="6">
                  <c:v>-0.13304093567251463</c:v>
                </c:pt>
                <c:pt idx="7">
                  <c:v>-0.29913294797687862</c:v>
                </c:pt>
                <c:pt idx="8">
                  <c:v>-0.2588401697312589</c:v>
                </c:pt>
                <c:pt idx="9">
                  <c:v>-0.16194968553459121</c:v>
                </c:pt>
                <c:pt idx="10">
                  <c:v>-0.11789772727272729</c:v>
                </c:pt>
                <c:pt idx="11">
                  <c:v>-4.8387096774193949E-3</c:v>
                </c:pt>
                <c:pt idx="12">
                  <c:v>-0.16588419405320809</c:v>
                </c:pt>
                <c:pt idx="13">
                  <c:v>-8.1227436823104696E-2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42848"/>
        <c:axId val="39344384"/>
      </c:lineChart>
      <c:catAx>
        <c:axId val="3934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Eras Light ITC" panose="020B0402030504020804" pitchFamily="34" charset="0"/>
              </a:defRPr>
            </a:pPr>
            <a:endParaRPr lang="es-EC"/>
          </a:p>
        </c:txPr>
        <c:crossAx val="39344384"/>
        <c:crosses val="autoZero"/>
        <c:auto val="1"/>
        <c:lblAlgn val="ctr"/>
        <c:lblOffset val="100"/>
        <c:noMultiLvlLbl val="0"/>
      </c:catAx>
      <c:valAx>
        <c:axId val="39344384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Eras Light ITC" panose="020B0402030504020804" pitchFamily="34" charset="0"/>
              </a:defRPr>
            </a:pPr>
            <a:endParaRPr lang="es-EC"/>
          </a:p>
        </c:txPr>
        <c:crossAx val="3934284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Eras Demi ITC" panose="020B0805030504020804" pitchFamily="34" charset="0"/>
              </a:defRPr>
            </a:pPr>
            <a:r>
              <a:rPr lang="en-US" sz="1600" b="0" dirty="0" smtClean="0">
                <a:latin typeface="Eras Demi ITC" panose="020B0805030504020804" pitchFamily="34" charset="0"/>
              </a:rPr>
              <a:t>TASA DE VARIACIÓN ANUAL</a:t>
            </a:r>
            <a:r>
              <a:rPr lang="en-US" sz="1600" b="0" baseline="0" dirty="0" smtClean="0">
                <a:latin typeface="Eras Demi ITC" panose="020B0805030504020804" pitchFamily="34" charset="0"/>
              </a:rPr>
              <a:t> </a:t>
            </a:r>
            <a:endParaRPr lang="en-US" sz="1600" b="0" dirty="0">
              <a:latin typeface="Eras Demi ITC" panose="020B08050305040208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06198437377122"/>
          <c:y val="0.10593992873097019"/>
          <c:w val="0.87313956376881974"/>
          <c:h val="0.7737210376293371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flat" cmpd="sng" algn="ctr">
              <a:solidFill>
                <a:srgbClr val="0000FF"/>
              </a:solidFill>
              <a:prstDash val="solid"/>
              <a:miter lim="800000"/>
            </a:ln>
            <a:effectLst/>
          </c:spPr>
          <c:marker>
            <c:spPr>
              <a:solidFill>
                <a:schemeClr val="lt1"/>
              </a:solidFill>
              <a:ln w="381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c:spPr>
          </c:marker>
          <c:dPt>
            <c:idx val="13"/>
            <c:marker>
              <c:spPr>
                <a:solidFill>
                  <a:schemeClr val="lt1"/>
                </a:solidFill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c:spPr>
            </c:marker>
            <c:bubble3D val="0"/>
            <c:spPr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c:spPr>
          </c:dPt>
          <c:dLbls>
            <c:dLbl>
              <c:idx val="0"/>
              <c:layout>
                <c:manualLayout>
                  <c:x val="-3.4053840907681814E-2"/>
                  <c:y val="4.4703854669887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754975509951017E-2"/>
                  <c:y val="-4.5221165458937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864951329902704E-2"/>
                  <c:y val="5.7387530193236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641304482608964E-2"/>
                  <c:y val="-5.1739633655394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56583793167591E-2"/>
                  <c:y val="3.9482940821256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293223386446774E-2"/>
                  <c:y val="5.1960044283413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378560357120742E-2"/>
                  <c:y val="5.0819494766505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033380866761812E-2"/>
                  <c:y val="5.8655897745571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3611705623411245E-2"/>
                  <c:y val="-4.347071256038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1067022134044362E-2"/>
                  <c:y val="-3.9744363929146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9439345278690559E-2"/>
                  <c:y val="7.1338566827697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6715010230020646E-2"/>
                  <c:y val="-3.4111312399355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/>
              <a:lstStyle/>
              <a:p>
                <a:pPr>
                  <a:defRPr b="1">
                    <a:solidFill>
                      <a:schemeClr val="dk1"/>
                    </a:solidFill>
                    <a:latin typeface="Eras Medium ITC" panose="020B06020305040208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Hoja1!$A$2:$A$15</c:f>
              <c:strCache>
                <c:ptCount val="14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Enero</c:v>
                </c:pt>
                <c:pt idx="7">
                  <c:v>Febrero</c:v>
                </c:pt>
                <c:pt idx="8">
                  <c:v>Marzo</c:v>
                </c:pt>
                <c:pt idx="9">
                  <c:v>Abril</c:v>
                </c:pt>
                <c:pt idx="10">
                  <c:v>Mayo</c:v>
                </c:pt>
                <c:pt idx="11">
                  <c:v>Junio</c:v>
                </c:pt>
                <c:pt idx="12">
                  <c:v>Julio</c:v>
                </c:pt>
                <c:pt idx="13">
                  <c:v>Agosto</c:v>
                </c:pt>
              </c:strCache>
            </c:strRef>
          </c:cat>
          <c:val>
            <c:numRef>
              <c:f>Hoja1!$B$2:$B$15</c:f>
              <c:numCache>
                <c:formatCode>0.0%</c:formatCode>
                <c:ptCount val="14"/>
                <c:pt idx="0">
                  <c:v>-0.1060267857142857</c:v>
                </c:pt>
                <c:pt idx="1">
                  <c:v>4.0462427745664664E-2</c:v>
                </c:pt>
                <c:pt idx="2">
                  <c:v>-4.6136101499423265E-2</c:v>
                </c:pt>
                <c:pt idx="3">
                  <c:v>1.9347037484885199E-2</c:v>
                </c:pt>
                <c:pt idx="4">
                  <c:v>-0.1553829078801332</c:v>
                </c:pt>
                <c:pt idx="5">
                  <c:v>-0.12485136741973846</c:v>
                </c:pt>
                <c:pt idx="6">
                  <c:v>-0.12430011198208291</c:v>
                </c:pt>
                <c:pt idx="7">
                  <c:v>-0.12085308056872035</c:v>
                </c:pt>
                <c:pt idx="8">
                  <c:v>-0.15879396984924621</c:v>
                </c:pt>
                <c:pt idx="9">
                  <c:v>1.9585253456221308E-2</c:v>
                </c:pt>
                <c:pt idx="10">
                  <c:v>6.9318181818181834E-2</c:v>
                </c:pt>
                <c:pt idx="11">
                  <c:v>-3.3047735618115026E-2</c:v>
                </c:pt>
                <c:pt idx="12">
                  <c:v>2.4968789013732895E-3</c:v>
                </c:pt>
                <c:pt idx="13">
                  <c:v>-0.1111111111111111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90304"/>
        <c:axId val="39491840"/>
      </c:lineChart>
      <c:catAx>
        <c:axId val="3949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Eras Light ITC" panose="020B0402030504020804" pitchFamily="34" charset="0"/>
              </a:defRPr>
            </a:pPr>
            <a:endParaRPr lang="es-EC"/>
          </a:p>
        </c:txPr>
        <c:crossAx val="39491840"/>
        <c:crosses val="autoZero"/>
        <c:auto val="1"/>
        <c:lblAlgn val="ctr"/>
        <c:lblOffset val="100"/>
        <c:noMultiLvlLbl val="0"/>
      </c:catAx>
      <c:valAx>
        <c:axId val="39491840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Eras Light ITC" panose="020B0402030504020804" pitchFamily="34" charset="0"/>
              </a:defRPr>
            </a:pPr>
            <a:endParaRPr lang="es-EC"/>
          </a:p>
        </c:txPr>
        <c:crossAx val="3949030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/>
      </a:pPr>
      <a:endParaRPr lang="es-EC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0.23135</cdr:x>
      <cdr:y>0.92165</cdr:y>
    </cdr:from>
    <cdr:to>
      <cdr:x>0.3768</cdr:x>
      <cdr:y>1</cdr:y>
    </cdr:to>
    <cdr:sp macro="" textlink="">
      <cdr:nvSpPr>
        <cdr:cNvPr id="2" name="17 CuadroTexto"/>
        <cdr:cNvSpPr txBox="1"/>
      </cdr:nvSpPr>
      <cdr:spPr>
        <a:xfrm xmlns:a="http://schemas.openxmlformats.org/drawingml/2006/main">
          <a:off x="2332131" y="3663006"/>
          <a:ext cx="1466227" cy="31139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ES" sz="1200" b="1" dirty="0" smtClean="0">
              <a:latin typeface="Eras Medium ITC" panose="020B0602030504020804" pitchFamily="34" charset="0"/>
            </a:rPr>
            <a:t>2013 vs 2012</a:t>
          </a:r>
          <a:endParaRPr lang="es-ES" sz="1200" b="1" dirty="0">
            <a:latin typeface="Eras Medium ITC" panose="020B0602030504020804" pitchFamily="34" charset="0"/>
          </a:endParaRPr>
        </a:p>
      </cdr:txBody>
    </cdr:sp>
  </cdr:relSizeAnchor>
  <cdr:relSizeAnchor xmlns:cdr="http://schemas.openxmlformats.org/drawingml/2006/chartDrawing">
    <cdr:from>
      <cdr:x>0.66647</cdr:x>
      <cdr:y>0.92289</cdr:y>
    </cdr:from>
    <cdr:to>
      <cdr:x>0.81001</cdr:x>
      <cdr:y>1</cdr:y>
    </cdr:to>
    <cdr:sp macro="" textlink="">
      <cdr:nvSpPr>
        <cdr:cNvPr id="3" name="17 CuadroTexto"/>
        <cdr:cNvSpPr txBox="1"/>
      </cdr:nvSpPr>
      <cdr:spPr>
        <a:xfrm xmlns:a="http://schemas.openxmlformats.org/drawingml/2006/main">
          <a:off x="6718406" y="3667934"/>
          <a:ext cx="1446972" cy="306466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ES" sz="1200" b="1" dirty="0" smtClean="0">
              <a:latin typeface="Eras Medium ITC" panose="020B0602030504020804" pitchFamily="34" charset="0"/>
            </a:rPr>
            <a:t>2014 vs 2013</a:t>
          </a:r>
          <a:endParaRPr lang="es-ES" sz="1200" b="1" dirty="0">
            <a:latin typeface="Eras Medium ITC" panose="020B06020305040208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0.2366</cdr:x>
      <cdr:y>0.89613</cdr:y>
    </cdr:from>
    <cdr:to>
      <cdr:x>0.38113</cdr:x>
      <cdr:y>0.97294</cdr:y>
    </cdr:to>
    <cdr:sp macro="" textlink="">
      <cdr:nvSpPr>
        <cdr:cNvPr id="6" name="17 CuadroTexto"/>
        <cdr:cNvSpPr txBox="1"/>
      </cdr:nvSpPr>
      <cdr:spPr>
        <a:xfrm xmlns:a="http://schemas.openxmlformats.org/drawingml/2006/main">
          <a:off x="2385108" y="3561567"/>
          <a:ext cx="1456953" cy="30527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ES" sz="1200" b="1" dirty="0" smtClean="0">
              <a:latin typeface="Eras Medium ITC" panose="020B0602030504020804" pitchFamily="34" charset="0"/>
            </a:rPr>
            <a:t>2013 vs 2012</a:t>
          </a:r>
          <a:endParaRPr lang="es-ES" sz="1200" b="1" dirty="0">
            <a:latin typeface="Eras Medium ITC" panose="020B0602030504020804" pitchFamily="34" charset="0"/>
          </a:endParaRPr>
        </a:p>
      </cdr:txBody>
    </cdr:sp>
  </cdr:relSizeAnchor>
  <cdr:relSizeAnchor xmlns:cdr="http://schemas.openxmlformats.org/drawingml/2006/chartDrawing">
    <cdr:from>
      <cdr:x>0.66081</cdr:x>
      <cdr:y>0.89921</cdr:y>
    </cdr:from>
    <cdr:to>
      <cdr:x>0.80602</cdr:x>
      <cdr:y>0.97632</cdr:y>
    </cdr:to>
    <cdr:sp macro="" textlink="">
      <cdr:nvSpPr>
        <cdr:cNvPr id="7" name="17 CuadroTexto"/>
        <cdr:cNvSpPr txBox="1"/>
      </cdr:nvSpPr>
      <cdr:spPr>
        <a:xfrm xmlns:a="http://schemas.openxmlformats.org/drawingml/2006/main">
          <a:off x="6661416" y="3573804"/>
          <a:ext cx="1463808" cy="306466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ES" sz="1200" b="1" dirty="0" smtClean="0">
              <a:latin typeface="Eras Medium ITC" panose="020B0602030504020804" pitchFamily="34" charset="0"/>
            </a:rPr>
            <a:t>2014 vs 2013</a:t>
          </a:r>
          <a:endParaRPr lang="es-ES" sz="1200" b="1" dirty="0">
            <a:latin typeface="Eras Medium ITC" panose="020B06020305040208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0.23394</cdr:x>
      <cdr:y>0.88827</cdr:y>
    </cdr:from>
    <cdr:to>
      <cdr:x>0.37847</cdr:x>
      <cdr:y>0.96508</cdr:y>
    </cdr:to>
    <cdr:sp macro="" textlink="">
      <cdr:nvSpPr>
        <cdr:cNvPr id="2" name="17 CuadroTexto"/>
        <cdr:cNvSpPr txBox="1"/>
      </cdr:nvSpPr>
      <cdr:spPr>
        <a:xfrm xmlns:a="http://schemas.openxmlformats.org/drawingml/2006/main">
          <a:off x="2358213" y="3530353"/>
          <a:ext cx="1456953" cy="305273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ES" sz="1200" b="1" dirty="0" smtClean="0">
              <a:latin typeface="Eras Medium ITC" panose="020B0602030504020804" pitchFamily="34" charset="0"/>
            </a:rPr>
            <a:t>2013 vs 2012</a:t>
          </a:r>
          <a:endParaRPr lang="es-ES" sz="1200" b="1" dirty="0">
            <a:latin typeface="Eras Medium ITC" panose="020B0602030504020804" pitchFamily="34" charset="0"/>
          </a:endParaRPr>
        </a:p>
      </cdr:txBody>
    </cdr:sp>
  </cdr:relSizeAnchor>
  <cdr:relSizeAnchor xmlns:cdr="http://schemas.openxmlformats.org/drawingml/2006/chartDrawing">
    <cdr:from>
      <cdr:x>0.66514</cdr:x>
      <cdr:y>0.88812</cdr:y>
    </cdr:from>
    <cdr:to>
      <cdr:x>0.81035</cdr:x>
      <cdr:y>0.96523</cdr:y>
    </cdr:to>
    <cdr:sp macro="" textlink="">
      <cdr:nvSpPr>
        <cdr:cNvPr id="3" name="17 CuadroTexto"/>
        <cdr:cNvSpPr txBox="1"/>
      </cdr:nvSpPr>
      <cdr:spPr>
        <a:xfrm xmlns:a="http://schemas.openxmlformats.org/drawingml/2006/main">
          <a:off x="6705023" y="3529757"/>
          <a:ext cx="1463808" cy="306466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ES" sz="1200" b="1" dirty="0" smtClean="0">
              <a:latin typeface="Eras Medium ITC" panose="020B0602030504020804" pitchFamily="34" charset="0"/>
            </a:rPr>
            <a:t>2014 vs 2013</a:t>
          </a:r>
          <a:endParaRPr lang="es-ES" sz="1200" b="1" dirty="0">
            <a:latin typeface="Eras Medium ITC" panose="020B06020305040208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0.23661</cdr:x>
      <cdr:y>0.8874</cdr:y>
    </cdr:from>
    <cdr:to>
      <cdr:x>0.37979</cdr:x>
      <cdr:y>0.96421</cdr:y>
    </cdr:to>
    <cdr:sp macro="" textlink="">
      <cdr:nvSpPr>
        <cdr:cNvPr id="2" name="17 CuadroTexto"/>
        <cdr:cNvSpPr txBox="1"/>
      </cdr:nvSpPr>
      <cdr:spPr>
        <a:xfrm xmlns:a="http://schemas.openxmlformats.org/drawingml/2006/main">
          <a:off x="2385208" y="3526900"/>
          <a:ext cx="1443344" cy="305273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ES" sz="1200" b="1" dirty="0" smtClean="0">
              <a:latin typeface="Eras Medium ITC" panose="020B0602030504020804" pitchFamily="34" charset="0"/>
            </a:rPr>
            <a:t>2013 vs 2012</a:t>
          </a:r>
          <a:endParaRPr lang="es-ES" sz="1200" b="1" dirty="0">
            <a:latin typeface="Eras Medium ITC" panose="020B0602030504020804" pitchFamily="34" charset="0"/>
          </a:endParaRPr>
        </a:p>
      </cdr:txBody>
    </cdr:sp>
  </cdr:relSizeAnchor>
  <cdr:relSizeAnchor xmlns:cdr="http://schemas.openxmlformats.org/drawingml/2006/chartDrawing">
    <cdr:from>
      <cdr:x>0.66248</cdr:x>
      <cdr:y>0.8871</cdr:y>
    </cdr:from>
    <cdr:to>
      <cdr:x>0.80769</cdr:x>
      <cdr:y>0.96421</cdr:y>
    </cdr:to>
    <cdr:sp macro="" textlink="">
      <cdr:nvSpPr>
        <cdr:cNvPr id="3" name="17 CuadroTexto"/>
        <cdr:cNvSpPr txBox="1"/>
      </cdr:nvSpPr>
      <cdr:spPr>
        <a:xfrm xmlns:a="http://schemas.openxmlformats.org/drawingml/2006/main">
          <a:off x="6678169" y="3525707"/>
          <a:ext cx="1463807" cy="306466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ES" sz="1200" b="1" dirty="0" smtClean="0">
              <a:latin typeface="Eras Medium ITC" panose="020B0602030504020804" pitchFamily="34" charset="0"/>
            </a:rPr>
            <a:t>2014 vs 2013</a:t>
          </a:r>
          <a:endParaRPr lang="es-ES" sz="1200" b="1" dirty="0">
            <a:latin typeface="Eras Medium ITC" panose="020B06020305040208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8F7DE-1C1D-4A44-A5C5-8BEAE91F341B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F528F-002A-4E24-80D2-411DC48E4E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001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61DF-9532-4675-9885-354737AB2021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23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800" baseline="0" dirty="0" smtClean="0"/>
              <a:t>Los </a:t>
            </a:r>
            <a:r>
              <a:rPr lang="es-EC" sz="4800" b="1" baseline="0" dirty="0" err="1" smtClean="0"/>
              <a:t>think</a:t>
            </a:r>
            <a:r>
              <a:rPr lang="es-EC" sz="4800" b="1" baseline="0" dirty="0" smtClean="0"/>
              <a:t> </a:t>
            </a:r>
            <a:r>
              <a:rPr lang="es-EC" sz="4800" b="1" baseline="0" dirty="0" err="1" smtClean="0"/>
              <a:t>tanks</a:t>
            </a:r>
            <a:r>
              <a:rPr lang="es-EC" sz="4800" b="1" baseline="0" dirty="0" smtClean="0"/>
              <a:t> </a:t>
            </a:r>
            <a:r>
              <a:rPr lang="es-EC" sz="800" baseline="0" dirty="0" smtClean="0"/>
              <a:t>son complejos y hay muchas maneras de definirlos. En su forma más elemental, un </a:t>
            </a:r>
            <a:r>
              <a:rPr lang="es-EC" sz="800" baseline="0" dirty="0" err="1" smtClean="0"/>
              <a:t>think</a:t>
            </a:r>
            <a:r>
              <a:rPr lang="es-EC" sz="800" baseline="0" dirty="0" smtClean="0"/>
              <a:t> </a:t>
            </a:r>
            <a:r>
              <a:rPr lang="es-EC" sz="800" baseline="0" dirty="0" err="1" smtClean="0"/>
              <a:t>tank</a:t>
            </a:r>
            <a:r>
              <a:rPr lang="es-EC" sz="800" baseline="0" dirty="0" smtClean="0"/>
              <a:t> es una organización que se dedica a la investigación y promoción de temas de políticas públicas. Los </a:t>
            </a:r>
            <a:r>
              <a:rPr lang="es-EC" sz="800" baseline="0" dirty="0" err="1" smtClean="0"/>
              <a:t>think</a:t>
            </a:r>
            <a:r>
              <a:rPr lang="es-EC" sz="800" baseline="0" dirty="0" smtClean="0"/>
              <a:t> </a:t>
            </a:r>
            <a:r>
              <a:rPr lang="es-EC" sz="800" baseline="0" dirty="0" err="1" smtClean="0"/>
              <a:t>tanks</a:t>
            </a:r>
            <a:r>
              <a:rPr lang="es-EC" sz="800" baseline="0" dirty="0" smtClean="0"/>
              <a:t> que apoyamos están localizados en los países en desarrollo y se centran en las cuestiones sociales y económicas, principalmente a nivel nacional. A través de su investigación, procuran soluciones innovadoras para algunos de los problemas más urgentes de sus países.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2B03C-82EE-4605-8A89-46A3328135EE}" type="slidenum">
              <a:rPr lang="es-EC" smtClean="0"/>
              <a:pPr>
                <a:defRPr/>
              </a:pPr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648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C" altLang="es-EC" smtClean="0"/>
              <a:t>Valores de las tasas</a:t>
            </a:r>
          </a:p>
          <a:p>
            <a:pPr eaLnBrk="1" hangingPunct="1">
              <a:spcBef>
                <a:spcPct val="0"/>
              </a:spcBef>
            </a:pPr>
            <a:r>
              <a:rPr lang="es-EC" altLang="es-EC" smtClean="0"/>
              <a:t>Poner los ejes</a:t>
            </a:r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9D00E-4B08-4A3E-A617-0A364AA58FFF}" type="slidenum">
              <a:rPr lang="es-EC" altLang="es-EC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C" altLang="es-EC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2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C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D28791-CD14-4EC8-B2A7-6F0659504A55}" type="slidenum">
              <a:rPr lang="es-ES" alt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S" alt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824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35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423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1" r="1173"/>
          <a:stretch/>
        </p:blipFill>
        <p:spPr>
          <a:xfrm>
            <a:off x="1807" y="1225"/>
            <a:ext cx="9142194" cy="1318581"/>
          </a:xfrm>
          <a:prstGeom prst="rect">
            <a:avLst/>
          </a:prstGeom>
        </p:spPr>
      </p:pic>
      <p:pic>
        <p:nvPicPr>
          <p:cNvPr id="9" name="4 Im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325" y="-20630"/>
            <a:ext cx="6243923" cy="6582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2 Marcador de contenido"/>
          <p:cNvSpPr>
            <a:spLocks noGrp="1"/>
          </p:cNvSpPr>
          <p:nvPr>
            <p:ph idx="13"/>
          </p:nvPr>
        </p:nvSpPr>
        <p:spPr>
          <a:xfrm>
            <a:off x="6804248" y="-31114"/>
            <a:ext cx="2339752" cy="122786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s-EC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8520" y="116632"/>
            <a:ext cx="1440160" cy="365125"/>
          </a:xfr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Eras Bold ITC" panose="020B0907030504020204" pitchFamily="34" charset="0"/>
              </a:defRPr>
            </a:lvl1pPr>
          </a:lstStyle>
          <a:p>
            <a:fld id="{0427F140-8D46-4719-AD20-0E0A36527B7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363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1" r="1173"/>
          <a:stretch/>
        </p:blipFill>
        <p:spPr>
          <a:xfrm>
            <a:off x="1807" y="1225"/>
            <a:ext cx="9142194" cy="1318581"/>
          </a:xfrm>
          <a:prstGeom prst="rect">
            <a:avLst/>
          </a:prstGeom>
        </p:spPr>
      </p:pic>
      <p:pic>
        <p:nvPicPr>
          <p:cNvPr id="9" name="4 Im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325" y="-20630"/>
            <a:ext cx="6243923" cy="6582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2 Marcador de contenido"/>
          <p:cNvSpPr>
            <a:spLocks noGrp="1"/>
          </p:cNvSpPr>
          <p:nvPr>
            <p:ph idx="13"/>
          </p:nvPr>
        </p:nvSpPr>
        <p:spPr>
          <a:xfrm>
            <a:off x="6804248" y="-31114"/>
            <a:ext cx="2339752" cy="122786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s-EC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8520" y="116632"/>
            <a:ext cx="1440160" cy="365125"/>
          </a:xfr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Eras Bold ITC" panose="020B0907030504020204" pitchFamily="34" charset="0"/>
              </a:defRPr>
            </a:lvl1pPr>
          </a:lstStyle>
          <a:p>
            <a:fld id="{0427F140-8D46-4719-AD20-0E0A36527B7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363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1" r="1173"/>
          <a:stretch/>
        </p:blipFill>
        <p:spPr>
          <a:xfrm>
            <a:off x="1807" y="1225"/>
            <a:ext cx="9142194" cy="1318581"/>
          </a:xfrm>
          <a:prstGeom prst="rect">
            <a:avLst/>
          </a:prstGeom>
        </p:spPr>
      </p:pic>
      <p:pic>
        <p:nvPicPr>
          <p:cNvPr id="9" name="4 Im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325" y="-20630"/>
            <a:ext cx="6243923" cy="6582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2 Marcador de contenido"/>
          <p:cNvSpPr>
            <a:spLocks noGrp="1"/>
          </p:cNvSpPr>
          <p:nvPr>
            <p:ph idx="13"/>
          </p:nvPr>
        </p:nvSpPr>
        <p:spPr>
          <a:xfrm>
            <a:off x="6804248" y="-31114"/>
            <a:ext cx="2339752" cy="122786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s-EC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8520" y="116632"/>
            <a:ext cx="1440160" cy="365125"/>
          </a:xfr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Eras Bold ITC" panose="020B0907030504020204" pitchFamily="34" charset="0"/>
              </a:defRPr>
            </a:lvl1pPr>
          </a:lstStyle>
          <a:p>
            <a:fld id="{0427F140-8D46-4719-AD20-0E0A36527B7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363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1" r="1173"/>
          <a:stretch/>
        </p:blipFill>
        <p:spPr>
          <a:xfrm>
            <a:off x="1807" y="1225"/>
            <a:ext cx="9142194" cy="1318581"/>
          </a:xfrm>
          <a:prstGeom prst="rect">
            <a:avLst/>
          </a:prstGeom>
        </p:spPr>
      </p:pic>
      <p:pic>
        <p:nvPicPr>
          <p:cNvPr id="9" name="4 Im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325" y="-20630"/>
            <a:ext cx="6243923" cy="6582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2 Marcador de contenido"/>
          <p:cNvSpPr>
            <a:spLocks noGrp="1"/>
          </p:cNvSpPr>
          <p:nvPr>
            <p:ph idx="13"/>
          </p:nvPr>
        </p:nvSpPr>
        <p:spPr>
          <a:xfrm>
            <a:off x="6804248" y="-31114"/>
            <a:ext cx="2339752" cy="122786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363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1" r="1173"/>
          <a:stretch/>
        </p:blipFill>
        <p:spPr>
          <a:xfrm>
            <a:off x="1807" y="1225"/>
            <a:ext cx="9142194" cy="1318581"/>
          </a:xfrm>
          <a:prstGeom prst="rect">
            <a:avLst/>
          </a:prstGeom>
        </p:spPr>
      </p:pic>
      <p:pic>
        <p:nvPicPr>
          <p:cNvPr id="9" name="4 Im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325" y="-20630"/>
            <a:ext cx="6243923" cy="6582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2 Marcador de contenido"/>
          <p:cNvSpPr>
            <a:spLocks noGrp="1"/>
          </p:cNvSpPr>
          <p:nvPr>
            <p:ph idx="13"/>
          </p:nvPr>
        </p:nvSpPr>
        <p:spPr>
          <a:xfrm>
            <a:off x="6804248" y="-31114"/>
            <a:ext cx="2339752" cy="122786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s-EC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8520" y="116632"/>
            <a:ext cx="1440160" cy="365125"/>
          </a:xfr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Eras Bold ITC" panose="020B0907030504020204" pitchFamily="34" charset="0"/>
              </a:defRPr>
            </a:lvl1pPr>
          </a:lstStyle>
          <a:p>
            <a:fld id="{0427F140-8D46-4719-AD20-0E0A36527B7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363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1" r="1173"/>
          <a:stretch/>
        </p:blipFill>
        <p:spPr>
          <a:xfrm>
            <a:off x="1807" y="1225"/>
            <a:ext cx="9142194" cy="1318581"/>
          </a:xfrm>
          <a:prstGeom prst="rect">
            <a:avLst/>
          </a:prstGeom>
        </p:spPr>
      </p:pic>
      <p:pic>
        <p:nvPicPr>
          <p:cNvPr id="9" name="4 Im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325" y="-20630"/>
            <a:ext cx="6243923" cy="6582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2 Marcador de contenido"/>
          <p:cNvSpPr>
            <a:spLocks noGrp="1"/>
          </p:cNvSpPr>
          <p:nvPr>
            <p:ph idx="13"/>
          </p:nvPr>
        </p:nvSpPr>
        <p:spPr>
          <a:xfrm>
            <a:off x="6804248" y="-31114"/>
            <a:ext cx="2339752" cy="122786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s-EC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8520" y="116632"/>
            <a:ext cx="1440160" cy="365125"/>
          </a:xfr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Eras Bold ITC" panose="020B0907030504020204" pitchFamily="34" charset="0"/>
              </a:defRPr>
            </a:lvl1pPr>
          </a:lstStyle>
          <a:p>
            <a:fld id="{0427F140-8D46-4719-AD20-0E0A36527B7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363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1" r="1173"/>
          <a:stretch/>
        </p:blipFill>
        <p:spPr>
          <a:xfrm>
            <a:off x="1807" y="1225"/>
            <a:ext cx="9142194" cy="1318581"/>
          </a:xfrm>
          <a:prstGeom prst="rect">
            <a:avLst/>
          </a:prstGeom>
        </p:spPr>
      </p:pic>
      <p:pic>
        <p:nvPicPr>
          <p:cNvPr id="9" name="4 Im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325" y="-20630"/>
            <a:ext cx="6243923" cy="6582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2 Marcador de contenido"/>
          <p:cNvSpPr>
            <a:spLocks noGrp="1"/>
          </p:cNvSpPr>
          <p:nvPr>
            <p:ph idx="13"/>
          </p:nvPr>
        </p:nvSpPr>
        <p:spPr>
          <a:xfrm>
            <a:off x="6804248" y="-31114"/>
            <a:ext cx="2339752" cy="122786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s-EC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8520" y="116632"/>
            <a:ext cx="1440160" cy="365125"/>
          </a:xfr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Eras Bold ITC" panose="020B0907030504020204" pitchFamily="34" charset="0"/>
              </a:defRPr>
            </a:lvl1pPr>
          </a:lstStyle>
          <a:p>
            <a:fld id="{0427F140-8D46-4719-AD20-0E0A36527B7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8423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1" r="1173"/>
          <a:stretch/>
        </p:blipFill>
        <p:spPr>
          <a:xfrm>
            <a:off x="1807" y="1225"/>
            <a:ext cx="9142194" cy="1318581"/>
          </a:xfrm>
          <a:prstGeom prst="rect">
            <a:avLst/>
          </a:prstGeom>
        </p:spPr>
      </p:pic>
      <p:pic>
        <p:nvPicPr>
          <p:cNvPr id="9" name="4 Im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325" y="-20630"/>
            <a:ext cx="6243923" cy="6582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2 Marcador de contenido"/>
          <p:cNvSpPr>
            <a:spLocks noGrp="1"/>
          </p:cNvSpPr>
          <p:nvPr>
            <p:ph idx="13"/>
          </p:nvPr>
        </p:nvSpPr>
        <p:spPr>
          <a:xfrm>
            <a:off x="6804248" y="-31114"/>
            <a:ext cx="2339752" cy="122786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8423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522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1" r="1173"/>
          <a:stretch/>
        </p:blipFill>
        <p:spPr>
          <a:xfrm>
            <a:off x="1807" y="1225"/>
            <a:ext cx="9142194" cy="1318581"/>
          </a:xfrm>
          <a:prstGeom prst="rect">
            <a:avLst/>
          </a:prstGeom>
        </p:spPr>
      </p:pic>
      <p:pic>
        <p:nvPicPr>
          <p:cNvPr id="9" name="4 Im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325" y="-20630"/>
            <a:ext cx="6243923" cy="6582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2 Marcador de contenido"/>
          <p:cNvSpPr>
            <a:spLocks noGrp="1"/>
          </p:cNvSpPr>
          <p:nvPr>
            <p:ph idx="13"/>
          </p:nvPr>
        </p:nvSpPr>
        <p:spPr>
          <a:xfrm>
            <a:off x="6804248" y="-31114"/>
            <a:ext cx="2339752" cy="122786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s-EC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8520" y="116632"/>
            <a:ext cx="1440160" cy="365125"/>
          </a:xfr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Eras Bold ITC" panose="020B0907030504020204" pitchFamily="34" charset="0"/>
              </a:defRPr>
            </a:lvl1pPr>
          </a:lstStyle>
          <a:p>
            <a:fld id="{0427F140-8D46-4719-AD20-0E0A36527B7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8423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052 Template S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16"/>
            <a:ext cx="6400800" cy="928694"/>
          </a:xfrm>
        </p:spPr>
        <p:txBody>
          <a:bodyPr anchor="ctr"/>
          <a:lstStyle>
            <a:lvl1pPr marL="0" indent="0" algn="ctr">
              <a:buNone/>
              <a:defRPr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9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 i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6968" y="1609344"/>
            <a:ext cx="3816424" cy="40172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lumMod val="50000"/>
                <a:alpha val="40000"/>
              </a:schemeClr>
            </a:glow>
            <a:outerShdw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52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433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952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912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300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589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080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327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5CC09-E513-4A85-98AC-2230E0DDF863}" type="datetimeFigureOut">
              <a:rPr lang="es-EC" smtClean="0"/>
              <a:t>23/10/2014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B39F-97BC-434F-B0AF-F187561BF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334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9144000" cy="1142984"/>
          </a:xfrm>
        </p:spPr>
        <p:txBody>
          <a:bodyPr>
            <a:normAutofit fontScale="55000" lnSpcReduction="20000"/>
          </a:bodyPr>
          <a:lstStyle/>
          <a:p>
            <a:r>
              <a:rPr lang="es-EC" b="1" dirty="0">
                <a:latin typeface="Century Gothic" panose="020B0502020202020204" pitchFamily="34" charset="0"/>
              </a:rPr>
              <a:t>Reducción de las cifras de criminalidad en el </a:t>
            </a:r>
            <a:r>
              <a:rPr lang="es-EC" b="1" dirty="0" smtClean="0">
                <a:latin typeface="Century Gothic" panose="020B0502020202020204" pitchFamily="34" charset="0"/>
              </a:rPr>
              <a:t>Ecuador</a:t>
            </a:r>
          </a:p>
          <a:p>
            <a:r>
              <a:rPr lang="es-EC" b="1" dirty="0">
                <a:latin typeface="Century Gothic" panose="020B0502020202020204" pitchFamily="34" charset="0"/>
              </a:rPr>
              <a:t>III CONFERENCIA DE SEGURIDAD TURÍSTICA DE LAS AMÉRICAS</a:t>
            </a:r>
          </a:p>
          <a:p>
            <a:r>
              <a:rPr lang="es-EC" b="1" dirty="0">
                <a:latin typeface="Century Gothic" panose="020B0502020202020204" pitchFamily="34" charset="0"/>
              </a:rPr>
              <a:t>23 DE OCTUBRE DE 2014</a:t>
            </a:r>
          </a:p>
          <a:p>
            <a:r>
              <a:rPr lang="es-EC" b="1" dirty="0">
                <a:latin typeface="Century Gothic" panose="020B0502020202020204" pitchFamily="34" charset="0"/>
              </a:rPr>
              <a:t>QUITO - ECUADOR</a:t>
            </a:r>
            <a:endParaRPr lang="es-EC" dirty="0">
              <a:latin typeface="Century Gothic" panose="020B0502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C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entury Gothic" panose="020B0502020202020204" pitchFamily="34" charset="0"/>
              </a:rPr>
              <a:t>POLICÍA NACIONAL DEL ECUADOR</a:t>
            </a:r>
            <a:endParaRPr lang="es-EC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ÍNDICE DE LEY Y ORDEN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C" dirty="0" smtClean="0"/>
              <a:t>GALLUP</a:t>
            </a:r>
          </a:p>
          <a:p>
            <a:r>
              <a:rPr lang="es-EC" dirty="0" smtClean="0"/>
              <a:t>2013</a:t>
            </a:r>
            <a:endParaRPr lang="es-EC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85944"/>
            <a:ext cx="7000875" cy="61341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691680" y="1043444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Eras Bold ITC" panose="020B0907030504020204" pitchFamily="34" charset="0"/>
              </a:rPr>
              <a:t>(1) Nicaragua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048906" y="1403484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Eras Bold ITC" panose="020B0907030504020204" pitchFamily="34" charset="0"/>
              </a:rPr>
              <a:t>(2) Panam</a:t>
            </a:r>
            <a:r>
              <a:rPr lang="es-EC" sz="1400" dirty="0">
                <a:latin typeface="Eras Bold ITC" panose="020B0907030504020204" pitchFamily="34" charset="0"/>
              </a:rPr>
              <a:t>á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971600" y="2358752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Eras Bold ITC" panose="020B0907030504020204" pitchFamily="34" charset="0"/>
              </a:rPr>
              <a:t>(4) Ecuador</a:t>
            </a:r>
            <a:endParaRPr lang="es-EC" sz="1400" dirty="0">
              <a:latin typeface="Eras Bold ITC" panose="020B0907030504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32119" y="5379439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Eras Bold ITC" panose="020B0907030504020204" pitchFamily="34" charset="0"/>
              </a:rPr>
              <a:t>(3) Chile</a:t>
            </a:r>
            <a:endParaRPr lang="es-EC" sz="1400" dirty="0">
              <a:latin typeface="Eras Bold ITC" panose="020B0907030504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95936" y="5085369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Eras Bold ITC" panose="020B0907030504020204" pitchFamily="34" charset="0"/>
              </a:rPr>
              <a:t>(5) Uruguay</a:t>
            </a:r>
            <a:endParaRPr lang="es-EC" sz="1400" dirty="0">
              <a:latin typeface="Eras Bold ITC" panose="020B0907030504020204" pitchFamily="34" charset="0"/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5796136" y="968028"/>
            <a:ext cx="3347864" cy="515321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Nicaragua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Panamá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Chile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dirty="0" smtClean="0">
                <a:solidFill>
                  <a:srgbClr val="0000FF"/>
                </a:solidFill>
              </a:rPr>
              <a:t>Ecuador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Uruguay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Jamaica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Colombia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Costa Rica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Trinidad y Tobago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El Salvador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México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Haití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Guatemala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Argentina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Honduras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Brasil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República Dominicana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Paraguay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Perú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Bolivia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1450" b="1" dirty="0" smtClean="0"/>
              <a:t>Venezuela</a:t>
            </a:r>
          </a:p>
          <a:p>
            <a:pPr marL="514350" indent="-514350">
              <a:buFont typeface="+mj-lt"/>
              <a:buAutoNum type="arabicPeriod"/>
            </a:pPr>
            <a:endParaRPr lang="es-EC" sz="1450" b="1" dirty="0"/>
          </a:p>
        </p:txBody>
      </p:sp>
    </p:spTree>
    <p:extLst>
      <p:ext uri="{BB962C8B-B14F-4D97-AF65-F5344CB8AC3E}">
        <p14:creationId xmlns:p14="http://schemas.microsoft.com/office/powerpoint/2010/main" val="9073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533543"/>
              </p:ext>
            </p:extLst>
          </p:nvPr>
        </p:nvGraphicFramePr>
        <p:xfrm>
          <a:off x="270820" y="1277508"/>
          <a:ext cx="8477644" cy="416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32 CuadroTexto"/>
          <p:cNvSpPr txBox="1"/>
          <p:nvPr/>
        </p:nvSpPr>
        <p:spPr>
          <a:xfrm>
            <a:off x="372243" y="6018470"/>
            <a:ext cx="8304213" cy="57888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solidFill>
                  <a:prstClr val="black"/>
                </a:solidFill>
                <a:latin typeface="Eras Medium ITC" panose="020B0602030504020804" pitchFamily="34" charset="0"/>
              </a:rPr>
              <a:t>En esta gráfica se observa la tasa de homicidios/asesinatos a nivel regional y las posiciones que ocupan los países en Sudamérica. </a:t>
            </a:r>
            <a:endParaRPr lang="es-EC" sz="1400" b="1" dirty="0">
              <a:solidFill>
                <a:prstClr val="black"/>
              </a:solidFill>
              <a:latin typeface="Eras Medium ITC" panose="020B06020305040208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TASA REGIONAL DE HOMICIDIOS [2012]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TASA PROMEDIO REGIONAL</a:t>
            </a:r>
          </a:p>
          <a:p>
            <a:r>
              <a:rPr lang="es-EC" sz="2400" dirty="0" smtClean="0">
                <a:solidFill>
                  <a:schemeClr val="bg1"/>
                </a:solidFill>
              </a:rPr>
              <a:t>19,72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29" name="6 CuadroTexto"/>
          <p:cNvSpPr txBox="1">
            <a:spLocks noChangeArrowheads="1"/>
          </p:cNvSpPr>
          <p:nvPr/>
        </p:nvSpPr>
        <p:spPr bwMode="auto">
          <a:xfrm>
            <a:off x="-19050" y="5559623"/>
            <a:ext cx="916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1200" dirty="0">
                <a:solidFill>
                  <a:srgbClr val="000000"/>
                </a:solidFill>
                <a:latin typeface="Eras Demi ITC" panose="020B0805030504020804" pitchFamily="34" charset="0"/>
              </a:rPr>
              <a:t>Fuente: GLOBAL STUDY ON HOMICIDE 2013 [</a:t>
            </a:r>
            <a:r>
              <a:rPr lang="es-EC" altLang="es-EC" sz="1200" dirty="0" err="1">
                <a:solidFill>
                  <a:srgbClr val="000000"/>
                </a:solidFill>
                <a:latin typeface="Eras Demi ITC" panose="020B0805030504020804" pitchFamily="34" charset="0"/>
              </a:rPr>
              <a:t>trends</a:t>
            </a:r>
            <a:r>
              <a:rPr lang="es-EC" altLang="es-EC" sz="1200" dirty="0">
                <a:solidFill>
                  <a:srgbClr val="000000"/>
                </a:solidFill>
                <a:latin typeface="Eras Demi ITC" panose="020B0805030504020804" pitchFamily="34" charset="0"/>
              </a:rPr>
              <a:t>, </a:t>
            </a:r>
            <a:r>
              <a:rPr lang="es-EC" altLang="es-EC" sz="1200" dirty="0" err="1">
                <a:solidFill>
                  <a:srgbClr val="000000"/>
                </a:solidFill>
                <a:latin typeface="Eras Demi ITC" panose="020B0805030504020804" pitchFamily="34" charset="0"/>
              </a:rPr>
              <a:t>contexts</a:t>
            </a:r>
            <a:r>
              <a:rPr lang="es-EC" altLang="es-EC" sz="1200" dirty="0">
                <a:solidFill>
                  <a:srgbClr val="000000"/>
                </a:solidFill>
                <a:latin typeface="Eras Demi ITC" panose="020B0805030504020804" pitchFamily="34" charset="0"/>
              </a:rPr>
              <a:t>, data] – UNODC (</a:t>
            </a:r>
            <a:r>
              <a:rPr lang="es-EC" altLang="es-EC" sz="1200" dirty="0" err="1">
                <a:solidFill>
                  <a:srgbClr val="000000"/>
                </a:solidFill>
                <a:latin typeface="Eras Demi ITC" panose="020B0805030504020804" pitchFamily="34" charset="0"/>
              </a:rPr>
              <a:t>United</a:t>
            </a:r>
            <a:r>
              <a:rPr lang="es-EC" altLang="es-EC" sz="1200" dirty="0">
                <a:solidFill>
                  <a:srgbClr val="000000"/>
                </a:solidFill>
                <a:latin typeface="Eras Demi ITC" panose="020B0805030504020804" pitchFamily="34" charset="0"/>
              </a:rPr>
              <a:t> </a:t>
            </a:r>
            <a:r>
              <a:rPr lang="es-EC" altLang="es-EC" sz="1200" dirty="0" err="1">
                <a:solidFill>
                  <a:srgbClr val="000000"/>
                </a:solidFill>
                <a:latin typeface="Eras Demi ITC" panose="020B0805030504020804" pitchFamily="34" charset="0"/>
              </a:rPr>
              <a:t>Nations</a:t>
            </a:r>
            <a:r>
              <a:rPr lang="es-EC" altLang="es-EC" sz="1200" dirty="0">
                <a:solidFill>
                  <a:srgbClr val="000000"/>
                </a:solidFill>
                <a:latin typeface="Eras Demi ITC" panose="020B0805030504020804" pitchFamily="34" charset="0"/>
              </a:rPr>
              <a:t> Office </a:t>
            </a:r>
            <a:r>
              <a:rPr lang="es-EC" altLang="es-EC" sz="1200" dirty="0" err="1">
                <a:solidFill>
                  <a:srgbClr val="000000"/>
                </a:solidFill>
                <a:latin typeface="Eras Demi ITC" panose="020B0805030504020804" pitchFamily="34" charset="0"/>
              </a:rPr>
              <a:t>on</a:t>
            </a:r>
            <a:r>
              <a:rPr lang="es-EC" altLang="es-EC" sz="1200" dirty="0">
                <a:solidFill>
                  <a:srgbClr val="000000"/>
                </a:solidFill>
                <a:latin typeface="Eras Demi ITC" panose="020B0805030504020804" pitchFamily="34" charset="0"/>
              </a:rPr>
              <a:t> </a:t>
            </a:r>
            <a:r>
              <a:rPr lang="es-EC" altLang="es-EC" sz="1200" dirty="0" err="1">
                <a:solidFill>
                  <a:srgbClr val="000000"/>
                </a:solidFill>
                <a:latin typeface="Eras Demi ITC" panose="020B0805030504020804" pitchFamily="34" charset="0"/>
              </a:rPr>
              <a:t>Drugs</a:t>
            </a:r>
            <a:r>
              <a:rPr lang="es-EC" altLang="es-EC" sz="1200" dirty="0">
                <a:solidFill>
                  <a:srgbClr val="000000"/>
                </a:solidFill>
                <a:latin typeface="Eras Demi ITC" panose="020B0805030504020804" pitchFamily="34" charset="0"/>
              </a:rPr>
              <a:t> and </a:t>
            </a:r>
            <a:r>
              <a:rPr lang="es-EC" altLang="es-EC" sz="1200" dirty="0" err="1">
                <a:solidFill>
                  <a:srgbClr val="000000"/>
                </a:solidFill>
                <a:latin typeface="Eras Demi ITC" panose="020B0805030504020804" pitchFamily="34" charset="0"/>
              </a:rPr>
              <a:t>Crime</a:t>
            </a:r>
            <a:r>
              <a:rPr lang="es-EC" altLang="es-EC" sz="1200" dirty="0">
                <a:solidFill>
                  <a:srgbClr val="000000"/>
                </a:solidFill>
                <a:latin typeface="Eras Demi ITC" panose="020B08050305040208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1200" dirty="0">
                <a:solidFill>
                  <a:srgbClr val="000000"/>
                </a:solidFill>
                <a:latin typeface="Eras Demi ITC" panose="020B0805030504020804" pitchFamily="34" charset="0"/>
              </a:rPr>
              <a:t>Elaborado por: Dirección General de Operaciones – [DGO]</a:t>
            </a:r>
          </a:p>
        </p:txBody>
      </p:sp>
      <p:sp>
        <p:nvSpPr>
          <p:cNvPr id="7" name="6 Llamada con línea 2"/>
          <p:cNvSpPr/>
          <p:nvPr/>
        </p:nvSpPr>
        <p:spPr>
          <a:xfrm>
            <a:off x="5370606" y="1277508"/>
            <a:ext cx="1649666" cy="474221"/>
          </a:xfrm>
          <a:prstGeom prst="borderCallout2">
            <a:avLst>
              <a:gd name="adj1" fmla="val 18750"/>
              <a:gd name="adj2" fmla="val -774"/>
              <a:gd name="adj3" fmla="val 18750"/>
              <a:gd name="adj4" fmla="val -16667"/>
              <a:gd name="adj5" fmla="val 514684"/>
              <a:gd name="adj6" fmla="val -5380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TASA 2013</a:t>
            </a:r>
          </a:p>
          <a:p>
            <a:pPr algn="ctr"/>
            <a:r>
              <a:rPr lang="es-EC" sz="12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10,94</a:t>
            </a:r>
            <a:endParaRPr lang="es-EC" sz="1200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  <p:sp>
        <p:nvSpPr>
          <p:cNvPr id="26" name="25 Llamada con línea 2"/>
          <p:cNvSpPr/>
          <p:nvPr/>
        </p:nvSpPr>
        <p:spPr>
          <a:xfrm>
            <a:off x="6594742" y="1988840"/>
            <a:ext cx="1649666" cy="474221"/>
          </a:xfrm>
          <a:prstGeom prst="borderCallout2">
            <a:avLst>
              <a:gd name="adj1" fmla="val 18750"/>
              <a:gd name="adj2" fmla="val -774"/>
              <a:gd name="adj3" fmla="val 18750"/>
              <a:gd name="adj4" fmla="val -16667"/>
              <a:gd name="adj5" fmla="val 351078"/>
              <a:gd name="adj6" fmla="val -47506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  <a:latin typeface="Eras Demi ITC" panose="020B0805030504020804" pitchFamily="34" charset="0"/>
              </a:rPr>
              <a:t>TASA 2014 *proxy</a:t>
            </a:r>
          </a:p>
          <a:p>
            <a:pPr algn="ctr"/>
            <a:r>
              <a:rPr lang="es-EC" sz="12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8,9   -   9,1</a:t>
            </a:r>
            <a:endParaRPr lang="es-EC" sz="1200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12440"/>
            <a:ext cx="87058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3 Rectángulo"/>
          <p:cNvSpPr>
            <a:spLocks noChangeArrowheads="1"/>
          </p:cNvSpPr>
          <p:nvPr/>
        </p:nvSpPr>
        <p:spPr bwMode="auto">
          <a:xfrm>
            <a:off x="1330325" y="5214620"/>
            <a:ext cx="644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1200" i="1" dirty="0"/>
              <a:t>Fuente: CEASI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1200" i="1" dirty="0"/>
              <a:t>Elaboración: Grupo de investigación</a:t>
            </a:r>
          </a:p>
        </p:txBody>
      </p:sp>
      <p:sp>
        <p:nvSpPr>
          <p:cNvPr id="6148" name="1 CuadroTexto"/>
          <p:cNvSpPr txBox="1">
            <a:spLocks noChangeArrowheads="1"/>
          </p:cNvSpPr>
          <p:nvPr/>
        </p:nvSpPr>
        <p:spPr bwMode="auto">
          <a:xfrm>
            <a:off x="0" y="5865813"/>
            <a:ext cx="4455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800" b="1" i="1"/>
              <a:t>Crecimiento sostenido (2000-2009): 11,12%  </a:t>
            </a:r>
          </a:p>
        </p:txBody>
      </p:sp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2195736" y="6200775"/>
            <a:ext cx="3538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1800" b="1" i="1" dirty="0"/>
              <a:t>Quiebre de tendencia (2009 - 2010)</a:t>
            </a:r>
          </a:p>
        </p:txBody>
      </p:sp>
      <p:sp>
        <p:nvSpPr>
          <p:cNvPr id="6150" name="5 CuadroTexto"/>
          <p:cNvSpPr txBox="1">
            <a:spLocks noChangeArrowheads="1"/>
          </p:cNvSpPr>
          <p:nvPr/>
        </p:nvSpPr>
        <p:spPr bwMode="auto">
          <a:xfrm>
            <a:off x="4903706" y="6511925"/>
            <a:ext cx="4243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C" altLang="es-EC" sz="1800" b="1" i="1" dirty="0"/>
              <a:t>Decremento (2009-2014 * proxy): -</a:t>
            </a:r>
            <a:r>
              <a:rPr lang="es-EC" altLang="es-EC" sz="1800" b="1" i="1" dirty="0" smtClean="0"/>
              <a:t>49,06</a:t>
            </a:r>
            <a:r>
              <a:rPr lang="es-EC" altLang="es-EC" sz="1800" b="1" i="1" dirty="0"/>
              <a:t>%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5920969" y="943621"/>
            <a:ext cx="0" cy="3888000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52" name="3 CuadroTexto"/>
          <p:cNvSpPr txBox="1">
            <a:spLocks noChangeArrowheads="1"/>
          </p:cNvSpPr>
          <p:nvPr/>
        </p:nvSpPr>
        <p:spPr bwMode="auto">
          <a:xfrm>
            <a:off x="6012160" y="5229200"/>
            <a:ext cx="30652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EC" altLang="es-EC" sz="1200" b="1" dirty="0">
                <a:solidFill>
                  <a:srgbClr val="0000FF"/>
                </a:solidFill>
              </a:rPr>
              <a:t>Modelo de Gestión</a:t>
            </a:r>
          </a:p>
          <a:p>
            <a:pPr eaLnBrk="1" hangingPunct="1"/>
            <a:r>
              <a:rPr lang="es-EC" altLang="es-EC" sz="1200" b="1" dirty="0">
                <a:solidFill>
                  <a:srgbClr val="0000FF"/>
                </a:solidFill>
              </a:rPr>
              <a:t>Plan Más </a:t>
            </a:r>
            <a:r>
              <a:rPr lang="es-EC" altLang="es-EC" sz="1200" b="1" dirty="0" smtClean="0">
                <a:solidFill>
                  <a:srgbClr val="0000FF"/>
                </a:solidFill>
              </a:rPr>
              <a:t>Buscados</a:t>
            </a:r>
          </a:p>
          <a:p>
            <a:pPr eaLnBrk="1" hangingPunct="1"/>
            <a:r>
              <a:rPr lang="es-EC" altLang="es-EC" sz="1200" b="1" dirty="0" smtClean="0">
                <a:solidFill>
                  <a:srgbClr val="0000FF"/>
                </a:solidFill>
              </a:rPr>
              <a:t>Policía especializada y Orientada a la solución de problemas</a:t>
            </a:r>
            <a:endParaRPr lang="es-EC" altLang="es-EC" sz="1200" b="1" dirty="0">
              <a:solidFill>
                <a:srgbClr val="0000FF"/>
              </a:solidFill>
            </a:endParaRPr>
          </a:p>
          <a:p>
            <a:pPr eaLnBrk="1" hangingPunct="1"/>
            <a:r>
              <a:rPr lang="es-EC" altLang="es-EC" sz="1200" b="1" dirty="0">
                <a:solidFill>
                  <a:srgbClr val="0000FF"/>
                </a:solidFill>
              </a:rPr>
              <a:t>Evaluación continua CMI</a:t>
            </a:r>
          </a:p>
          <a:p>
            <a:pPr eaLnBrk="1" hangingPunct="1"/>
            <a:r>
              <a:rPr lang="es-EC" altLang="es-EC" sz="1200" b="1" dirty="0">
                <a:solidFill>
                  <a:srgbClr val="0000FF"/>
                </a:solidFill>
              </a:rPr>
              <a:t>(</a:t>
            </a:r>
            <a:r>
              <a:rPr lang="es-EC" altLang="es-EC" sz="1200" b="1" dirty="0" smtClean="0">
                <a:solidFill>
                  <a:srgbClr val="0000FF"/>
                </a:solidFill>
              </a:rPr>
              <a:t>territorio-responsabilidad - integralidad)</a:t>
            </a:r>
            <a:endParaRPr lang="es-EC" altLang="es-EC" sz="1200" b="1" dirty="0">
              <a:solidFill>
                <a:srgbClr val="0000FF"/>
              </a:solidFill>
            </a:endParaRPr>
          </a:p>
          <a:p>
            <a:pPr eaLnBrk="1" hangingPunct="1"/>
            <a:r>
              <a:rPr lang="es-EC" altLang="es-EC" sz="1200" b="1" dirty="0">
                <a:solidFill>
                  <a:srgbClr val="0000FF"/>
                </a:solidFill>
              </a:rPr>
              <a:t>Rendición de </a:t>
            </a:r>
            <a:r>
              <a:rPr lang="es-EC" altLang="es-EC" sz="1200" b="1" dirty="0" smtClean="0">
                <a:solidFill>
                  <a:srgbClr val="0000FF"/>
                </a:solidFill>
              </a:rPr>
              <a:t>cuentas; </a:t>
            </a:r>
            <a:r>
              <a:rPr lang="es-EC" altLang="es-EC" sz="1200" b="1" dirty="0" err="1" smtClean="0">
                <a:solidFill>
                  <a:srgbClr val="0000FF"/>
                </a:solidFill>
              </a:rPr>
              <a:t>TICs</a:t>
            </a:r>
            <a:endParaRPr lang="es-EC" altLang="es-EC" sz="1200" b="1" dirty="0">
              <a:solidFill>
                <a:srgbClr val="0000FF"/>
              </a:solidFill>
            </a:endParaRPr>
          </a:p>
        </p:txBody>
      </p:sp>
      <p:sp>
        <p:nvSpPr>
          <p:cNvPr id="6153" name="9 CuadroTexto"/>
          <p:cNvSpPr txBox="1">
            <a:spLocks noChangeArrowheads="1"/>
          </p:cNvSpPr>
          <p:nvPr/>
        </p:nvSpPr>
        <p:spPr bwMode="auto">
          <a:xfrm>
            <a:off x="5987044" y="3637473"/>
            <a:ext cx="28334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EC" altLang="es-EC" sz="1200" b="1" dirty="0">
                <a:solidFill>
                  <a:schemeClr val="accent3">
                    <a:lumMod val="50000"/>
                  </a:schemeClr>
                </a:solidFill>
              </a:rPr>
              <a:t>Mayor </a:t>
            </a:r>
            <a:r>
              <a:rPr lang="es-EC" altLang="es-EC" sz="1200" b="1" dirty="0" smtClean="0">
                <a:solidFill>
                  <a:schemeClr val="accent3">
                    <a:lumMod val="50000"/>
                  </a:schemeClr>
                </a:solidFill>
              </a:rPr>
              <a:t>inversión:</a:t>
            </a:r>
          </a:p>
          <a:p>
            <a:pPr eaLnBrk="1" hangingPunct="1"/>
            <a:r>
              <a:rPr lang="es-EC" altLang="es-EC" sz="1200" b="1" dirty="0" smtClean="0">
                <a:solidFill>
                  <a:schemeClr val="accent3">
                    <a:lumMod val="50000"/>
                  </a:schemeClr>
                </a:solidFill>
              </a:rPr>
              <a:t>Social, Educación</a:t>
            </a:r>
            <a:r>
              <a:rPr lang="es-EC" altLang="es-EC" sz="1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C" altLang="es-EC" sz="1200" b="1" dirty="0" smtClean="0">
                <a:solidFill>
                  <a:schemeClr val="accent3">
                    <a:lumMod val="50000"/>
                  </a:schemeClr>
                </a:solidFill>
              </a:rPr>
              <a:t>Mercado Laboral</a:t>
            </a:r>
            <a:r>
              <a:rPr lang="es-EC" altLang="es-EC" sz="1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C" altLang="es-EC" sz="1200" b="1" dirty="0" smtClean="0">
                <a:solidFill>
                  <a:schemeClr val="accent3">
                    <a:lumMod val="50000"/>
                  </a:schemeClr>
                </a:solidFill>
              </a:rPr>
              <a:t>Comunicaciones, ECU – 911, Sistema </a:t>
            </a:r>
            <a:r>
              <a:rPr lang="es-EC" altLang="es-EC" sz="1200" b="1" dirty="0">
                <a:solidFill>
                  <a:schemeClr val="accent3">
                    <a:lumMod val="50000"/>
                  </a:schemeClr>
                </a:solidFill>
              </a:rPr>
              <a:t>de </a:t>
            </a:r>
            <a:r>
              <a:rPr lang="es-EC" altLang="es-EC" sz="1200" b="1" dirty="0" smtClean="0">
                <a:solidFill>
                  <a:schemeClr val="accent3">
                    <a:lumMod val="50000"/>
                  </a:schemeClr>
                </a:solidFill>
              </a:rPr>
              <a:t>Justicia </a:t>
            </a:r>
            <a:r>
              <a:rPr lang="es-EC" altLang="es-EC" sz="1200" b="1" dirty="0">
                <a:solidFill>
                  <a:schemeClr val="accent3">
                    <a:lumMod val="50000"/>
                  </a:schemeClr>
                </a:solidFill>
              </a:rPr>
              <a:t>y de </a:t>
            </a:r>
            <a:r>
              <a:rPr lang="es-EC" altLang="es-EC" sz="1200" b="1" dirty="0" smtClean="0">
                <a:solidFill>
                  <a:schemeClr val="accent3">
                    <a:lumMod val="50000"/>
                  </a:schemeClr>
                </a:solidFill>
              </a:rPr>
              <a:t>Rehabilitación </a:t>
            </a:r>
            <a:r>
              <a:rPr lang="es-EC" altLang="es-EC" sz="1200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s-EC" altLang="es-EC" sz="1200" b="1" dirty="0" smtClean="0">
                <a:solidFill>
                  <a:schemeClr val="accent3">
                    <a:lumMod val="50000"/>
                  </a:schemeClr>
                </a:solidFill>
              </a:rPr>
              <a:t>ocial.</a:t>
            </a:r>
            <a:endParaRPr lang="es-EC" altLang="es-EC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r>
              <a:rPr lang="es-EC" altLang="es-EC" sz="1200" b="1" dirty="0" smtClean="0">
                <a:solidFill>
                  <a:schemeClr val="accent3">
                    <a:lumMod val="50000"/>
                  </a:schemeClr>
                </a:solidFill>
              </a:rPr>
              <a:t>Implementación del GPR.</a:t>
            </a:r>
            <a:endParaRPr lang="es-EC" altLang="es-EC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1 Estrella de 5 puntas"/>
          <p:cNvSpPr/>
          <p:nvPr/>
        </p:nvSpPr>
        <p:spPr>
          <a:xfrm>
            <a:off x="5812957" y="4509120"/>
            <a:ext cx="216024" cy="216024"/>
          </a:xfrm>
          <a:prstGeom prst="star5">
            <a:avLst/>
          </a:prstGeom>
          <a:solidFill>
            <a:srgbClr val="00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5609790" y="4854276"/>
            <a:ext cx="63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i="1" dirty="0" smtClean="0"/>
              <a:t>HITO</a:t>
            </a:r>
            <a:endParaRPr lang="es-EC" sz="1400" b="1" i="1" dirty="0"/>
          </a:p>
        </p:txBody>
      </p:sp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4958893" y="2015389"/>
            <a:ext cx="9092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EC" altLang="es-EC" sz="1200" b="1" dirty="0" smtClean="0">
                <a:solidFill>
                  <a:schemeClr val="accent3">
                    <a:lumMod val="50000"/>
                  </a:schemeClr>
                </a:solidFill>
              </a:rPr>
              <a:t>CRE. 2008</a:t>
            </a:r>
          </a:p>
          <a:p>
            <a:pPr eaLnBrk="1" hangingPunct="1"/>
            <a:r>
              <a:rPr lang="es-EC" altLang="es-EC" sz="1200" b="1" dirty="0" smtClean="0">
                <a:solidFill>
                  <a:schemeClr val="accent3">
                    <a:lumMod val="50000"/>
                  </a:schemeClr>
                </a:solidFill>
              </a:rPr>
              <a:t>Plan Nacional para el Buen Vivir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940152" y="2564904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</a:rPr>
              <a:t>1300 </a:t>
            </a:r>
          </a:p>
          <a:p>
            <a:r>
              <a:rPr lang="es-EC" b="1" dirty="0" smtClean="0">
                <a:solidFill>
                  <a:srgbClr val="FF0000"/>
                </a:solidFill>
              </a:rPr>
              <a:t>Muertes violentas menos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COMPORTAMIENTO DELICTUAL</a:t>
            </a:r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70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0 Gráfico"/>
          <p:cNvGraphicFramePr/>
          <p:nvPr>
            <p:extLst>
              <p:ext uri="{D42A27DB-BD31-4B8C-83A1-F6EECF244321}">
                <p14:modId xmlns:p14="http://schemas.microsoft.com/office/powerpoint/2010/main" val="505174488"/>
              </p:ext>
            </p:extLst>
          </p:nvPr>
        </p:nvGraphicFramePr>
        <p:xfrm>
          <a:off x="0" y="794138"/>
          <a:ext cx="9144000" cy="397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19 Conector recto"/>
          <p:cNvCxnSpPr/>
          <p:nvPr/>
        </p:nvCxnSpPr>
        <p:spPr>
          <a:xfrm flipH="1" flipV="1">
            <a:off x="4134233" y="1278243"/>
            <a:ext cx="16233" cy="3490295"/>
          </a:xfrm>
          <a:prstGeom prst="line">
            <a:avLst/>
          </a:prstGeom>
          <a:ln w="9525" cmpd="sng">
            <a:solidFill>
              <a:schemeClr val="accent6"/>
            </a:solidFill>
            <a:prstDash val="dash"/>
            <a:headEnd w="lg" len="lg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02421"/>
              </p:ext>
            </p:extLst>
          </p:nvPr>
        </p:nvGraphicFramePr>
        <p:xfrm>
          <a:off x="107504" y="4837196"/>
          <a:ext cx="8878317" cy="121426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63837"/>
                <a:gridCol w="657811"/>
                <a:gridCol w="657811"/>
                <a:gridCol w="657811"/>
                <a:gridCol w="657811"/>
                <a:gridCol w="657811"/>
                <a:gridCol w="657811"/>
                <a:gridCol w="657811"/>
                <a:gridCol w="608965"/>
                <a:gridCol w="851535"/>
                <a:gridCol w="635133"/>
                <a:gridCol w="837248"/>
                <a:gridCol w="776922"/>
              </a:tblGrid>
              <a:tr h="3742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Enero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Febrero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Marzo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Abril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Mayo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Junio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Julio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Agosto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Septiembre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Octubre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Noviembre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Diciembre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2012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2.755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3.073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3.054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3.065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3.171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2.957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3.031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3.179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3.179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2013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2.947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2.764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3.012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>
                          <a:latin typeface="Eras Medium ITC" panose="020B0602030504020804" pitchFamily="34" charset="0"/>
                        </a:rPr>
                        <a:t>3.048</a:t>
                      </a:r>
                      <a:endParaRPr lang="es-EC" sz="1200" b="0" i="0" u="none" strike="noStrike" kern="120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3.027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2.937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3.009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2.933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2.737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2.977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3.047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2.922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2014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2.965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2.704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3.023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2.760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2.864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2.702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2.743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Eras Medium ITC" panose="020B0602030504020804" pitchFamily="34" charset="0"/>
                        </a:rPr>
                        <a:t>2.529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</a:tbl>
          </a:graphicData>
        </a:graphic>
      </p:graphicFrame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ROBO A PERSONAS</a:t>
            </a:r>
            <a:endParaRPr lang="es-EC" dirty="0"/>
          </a:p>
        </p:txBody>
      </p:sp>
      <p:sp>
        <p:nvSpPr>
          <p:cNvPr id="23" name="22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C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Tasa variación acumulada </a:t>
            </a:r>
            <a:r>
              <a:rPr lang="es-EC" sz="1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(Ene – Jul) 2014/2013</a:t>
            </a:r>
          </a:p>
          <a:p>
            <a:r>
              <a:rPr lang="es-EC" sz="2800" dirty="0">
                <a:solidFill>
                  <a:srgbClr val="FF0000"/>
                </a:solidFill>
                <a:latin typeface="+mj-lt"/>
              </a:rPr>
              <a:t>-4,7</a:t>
            </a:r>
            <a:r>
              <a:rPr lang="es-EC" sz="2800" dirty="0" smtClean="0">
                <a:solidFill>
                  <a:srgbClr val="FF0000"/>
                </a:solidFill>
                <a:latin typeface="+mj-lt"/>
              </a:rPr>
              <a:t>%</a:t>
            </a:r>
            <a:endParaRPr lang="es-EC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16 CuadroTexto"/>
          <p:cNvSpPr txBox="1"/>
          <p:nvPr/>
        </p:nvSpPr>
        <p:spPr>
          <a:xfrm>
            <a:off x="5974" y="6046272"/>
            <a:ext cx="60829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SV" sz="1200" dirty="0" smtClean="0">
                <a:latin typeface="Eras Demi ITC" panose="020B0805030504020804" pitchFamily="34" charset="0"/>
              </a:rPr>
              <a:t>Nota: Información con corte 08 de septiembre 2014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5796136" y="6046272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Fiscalía General del Estado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788024" y="6184771"/>
            <a:ext cx="100811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1 CuadroTexto"/>
          <p:cNvSpPr txBox="1"/>
          <p:nvPr/>
        </p:nvSpPr>
        <p:spPr>
          <a:xfrm>
            <a:off x="5796136" y="6248345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Dirección General de Operaciones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4788024" y="6386844"/>
            <a:ext cx="100811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1162134" y="6273225"/>
            <a:ext cx="5976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REDUCCIÓN: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3052 A 1700 ROBO DE PERSONAS PROMEDIO ANUAL</a:t>
            </a:r>
            <a:endParaRPr lang="es-EC" altLang="es-EC" sz="1600" b="1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754787425"/>
              </p:ext>
            </p:extLst>
          </p:nvPr>
        </p:nvGraphicFramePr>
        <p:xfrm>
          <a:off x="1" y="775285"/>
          <a:ext cx="9143999" cy="397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19 Conector recto"/>
          <p:cNvCxnSpPr/>
          <p:nvPr/>
        </p:nvCxnSpPr>
        <p:spPr>
          <a:xfrm flipH="1" flipV="1">
            <a:off x="4148352" y="1218384"/>
            <a:ext cx="14312" cy="3531239"/>
          </a:xfrm>
          <a:prstGeom prst="line">
            <a:avLst/>
          </a:prstGeom>
          <a:ln w="9525" cmpd="sng">
            <a:solidFill>
              <a:schemeClr val="accent6"/>
            </a:solidFill>
            <a:prstDash val="dash"/>
            <a:headEnd w="lg" len="lg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33311"/>
              </p:ext>
            </p:extLst>
          </p:nvPr>
        </p:nvGraphicFramePr>
        <p:xfrm>
          <a:off x="41845" y="4829184"/>
          <a:ext cx="8964042" cy="121426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63837"/>
                <a:gridCol w="657811"/>
                <a:gridCol w="657811"/>
                <a:gridCol w="657811"/>
                <a:gridCol w="657811"/>
                <a:gridCol w="657811"/>
                <a:gridCol w="657811"/>
                <a:gridCol w="657811"/>
                <a:gridCol w="608965"/>
                <a:gridCol w="937260"/>
                <a:gridCol w="635133"/>
                <a:gridCol w="837248"/>
                <a:gridCol w="776922"/>
              </a:tblGrid>
              <a:tr h="3742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Enero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Febrero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Marzo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Abril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Mayo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Junio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Julio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Agosto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Septiembre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Octubre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Noviembre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Diciembre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2012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1.410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1.545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1.590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>
                          <a:latin typeface="Eras Medium ITC" panose="020B0602030504020804" pitchFamily="34" charset="0"/>
                        </a:rPr>
                        <a:t>1.697</a:t>
                      </a:r>
                      <a:endParaRPr lang="es-EC" sz="1200" u="none" strike="noStrike" kern="1200" baseline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1.837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>
                          <a:latin typeface="Eras Medium ITC" panose="020B0602030504020804" pitchFamily="34" charset="0"/>
                        </a:rPr>
                        <a:t>1.851</a:t>
                      </a:r>
                      <a:endParaRPr lang="es-EC" sz="1200" u="none" strike="noStrike" kern="1200" baseline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>
                          <a:latin typeface="Eras Medium ITC" panose="020B0602030504020804" pitchFamily="34" charset="0"/>
                        </a:rPr>
                        <a:t>1.687</a:t>
                      </a:r>
                      <a:endParaRPr lang="es-EC" sz="1200" u="none" strike="noStrike" kern="1200" baseline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>
                          <a:latin typeface="Eras Medium ITC" panose="020B0602030504020804" pitchFamily="34" charset="0"/>
                        </a:rPr>
                        <a:t>1.666</a:t>
                      </a:r>
                      <a:endParaRPr lang="es-EC" sz="1200" u="none" strike="noStrike" kern="1200" baseline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>
                          <a:latin typeface="Eras Medium ITC" panose="020B0602030504020804" pitchFamily="34" charset="0"/>
                        </a:rPr>
                        <a:t>1.672</a:t>
                      </a:r>
                      <a:endParaRPr lang="es-EC" sz="1200" u="none" strike="noStrike" kern="1200" baseline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2013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1.651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1.612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1.703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1.681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1.774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1.636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1.604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1.688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>
                          <a:latin typeface="Eras Medium ITC" panose="020B0602030504020804" pitchFamily="34" charset="0"/>
                        </a:rPr>
                        <a:t>1.699</a:t>
                      </a:r>
                      <a:endParaRPr lang="es-EC" sz="1200" u="none" strike="noStrike" kern="1200" baseline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>
                          <a:latin typeface="Eras Medium ITC" panose="020B0602030504020804" pitchFamily="34" charset="0"/>
                        </a:rPr>
                        <a:t>1.667</a:t>
                      </a:r>
                      <a:endParaRPr lang="es-EC" sz="1200" u="none" strike="noStrike" kern="1200" baseline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>
                          <a:latin typeface="Eras Medium ITC" panose="020B0602030504020804" pitchFamily="34" charset="0"/>
                        </a:rPr>
                        <a:t>1.621</a:t>
                      </a:r>
                      <a:endParaRPr lang="es-EC" sz="1200" u="none" strike="noStrike" kern="1200" baseline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>
                          <a:latin typeface="Eras Medium ITC" panose="020B0602030504020804" pitchFamily="34" charset="0"/>
                        </a:rPr>
                        <a:t>1.685</a:t>
                      </a:r>
                      <a:endParaRPr lang="es-EC" sz="1200" u="none" strike="noStrike" kern="1200" baseline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2014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1.707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 smtClean="0">
                          <a:latin typeface="Eras Medium ITC" panose="020B0602030504020804" pitchFamily="34" charset="0"/>
                        </a:rPr>
                        <a:t>1.385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1.692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 smtClean="0">
                          <a:latin typeface="Eras Medium ITC" panose="020B0602030504020804" pitchFamily="34" charset="0"/>
                        </a:rPr>
                        <a:t>1.579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 smtClean="0">
                          <a:latin typeface="Eras Medium ITC" panose="020B0602030504020804" pitchFamily="34" charset="0"/>
                        </a:rPr>
                        <a:t>1.474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 smtClean="0">
                          <a:latin typeface="Eras Medium ITC" panose="020B0602030504020804" pitchFamily="34" charset="0"/>
                        </a:rPr>
                        <a:t>1.404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 smtClean="0">
                          <a:latin typeface="Eras Medium ITC" panose="020B0602030504020804" pitchFamily="34" charset="0"/>
                        </a:rPr>
                        <a:t>1.473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 smtClean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  <a:cs typeface="+mn-cs"/>
                        </a:rPr>
                        <a:t>1411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baseline="0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u="none" strike="noStrike" kern="1200" baseline="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5080" marR="5080" marT="5600" marB="0" anchor="ctr"/>
                </a:tc>
              </a:tr>
            </a:tbl>
          </a:graphicData>
        </a:graphic>
      </p:graphicFrame>
      <p:sp>
        <p:nvSpPr>
          <p:cNvPr id="20" name="17 CuadroTexto"/>
          <p:cNvSpPr txBox="1"/>
          <p:nvPr/>
        </p:nvSpPr>
        <p:spPr>
          <a:xfrm>
            <a:off x="1953812" y="4417002"/>
            <a:ext cx="1329995" cy="31139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latin typeface="Eras Medium ITC" panose="020B0602030504020804" pitchFamily="34" charset="0"/>
              </a:rPr>
              <a:t>2013 vs 2012</a:t>
            </a:r>
            <a:endParaRPr lang="es-ES" sz="1200" b="1" dirty="0">
              <a:latin typeface="Eras Medium ITC" panose="020B0602030504020804" pitchFamily="34" charset="0"/>
            </a:endParaRPr>
          </a:p>
        </p:txBody>
      </p:sp>
      <p:sp>
        <p:nvSpPr>
          <p:cNvPr id="21" name="17 CuadroTexto"/>
          <p:cNvSpPr txBox="1"/>
          <p:nvPr/>
        </p:nvSpPr>
        <p:spPr>
          <a:xfrm>
            <a:off x="5879556" y="4438153"/>
            <a:ext cx="1312530" cy="3064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latin typeface="Eras Medium ITC" panose="020B0602030504020804" pitchFamily="34" charset="0"/>
              </a:rPr>
              <a:t>2014 vs 2013</a:t>
            </a:r>
            <a:endParaRPr lang="es-ES" sz="1200" b="1" dirty="0">
              <a:latin typeface="Eras Medium ITC" panose="020B0602030504020804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ROBO A DOMICILIOS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C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Tasa variación acumulada </a:t>
            </a:r>
            <a:r>
              <a:rPr lang="es-EC" sz="1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(Ene – Jul) 2014/2013</a:t>
            </a:r>
          </a:p>
          <a:p>
            <a:r>
              <a:rPr lang="es-EC" sz="2800" dirty="0">
                <a:solidFill>
                  <a:srgbClr val="FF0000"/>
                </a:solidFill>
                <a:latin typeface="+mj-lt"/>
              </a:rPr>
              <a:t>-8,1</a:t>
            </a:r>
            <a:r>
              <a:rPr lang="es-EC" sz="2800" dirty="0" smtClean="0">
                <a:solidFill>
                  <a:srgbClr val="FF0000"/>
                </a:solidFill>
                <a:latin typeface="+mj-lt"/>
              </a:rPr>
              <a:t>%</a:t>
            </a:r>
            <a:endParaRPr lang="es-EC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16 CuadroTexto"/>
          <p:cNvSpPr txBox="1"/>
          <p:nvPr/>
        </p:nvSpPr>
        <p:spPr>
          <a:xfrm>
            <a:off x="5974" y="6046272"/>
            <a:ext cx="60829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SV" sz="1200" dirty="0" smtClean="0">
                <a:latin typeface="Eras Demi ITC" panose="020B0805030504020804" pitchFamily="34" charset="0"/>
              </a:rPr>
              <a:t>Nota: Información con corte 08 de septiembre 2014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sp>
        <p:nvSpPr>
          <p:cNvPr id="24" name="11 CuadroTexto"/>
          <p:cNvSpPr txBox="1"/>
          <p:nvPr/>
        </p:nvSpPr>
        <p:spPr>
          <a:xfrm>
            <a:off x="5796136" y="6046272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Fiscalía General del Estado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4788024" y="6184771"/>
            <a:ext cx="100811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11 CuadroTexto"/>
          <p:cNvSpPr txBox="1"/>
          <p:nvPr/>
        </p:nvSpPr>
        <p:spPr>
          <a:xfrm>
            <a:off x="5796136" y="6248345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Dirección General de Operaciones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4788024" y="6386844"/>
            <a:ext cx="100811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1162134" y="6273225"/>
            <a:ext cx="5976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REDUCCIÓN: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1662 A 917 ROBO A DOMICILIOS PROMEDIO ANUAL</a:t>
            </a:r>
            <a:endParaRPr lang="es-EC" altLang="es-EC" sz="1600" b="1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701297175"/>
              </p:ext>
            </p:extLst>
          </p:nvPr>
        </p:nvGraphicFramePr>
        <p:xfrm>
          <a:off x="0" y="802316"/>
          <a:ext cx="9144000" cy="397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19 Conector recto"/>
          <p:cNvCxnSpPr/>
          <p:nvPr/>
        </p:nvCxnSpPr>
        <p:spPr>
          <a:xfrm flipV="1">
            <a:off x="4138087" y="1277008"/>
            <a:ext cx="22828" cy="3499708"/>
          </a:xfrm>
          <a:prstGeom prst="line">
            <a:avLst/>
          </a:prstGeom>
          <a:ln w="9525" cmpd="sng">
            <a:solidFill>
              <a:schemeClr val="accent6"/>
            </a:solidFill>
            <a:prstDash val="dash"/>
            <a:headEnd w="lg" len="lg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260657"/>
              </p:ext>
            </p:extLst>
          </p:nvPr>
        </p:nvGraphicFramePr>
        <p:xfrm>
          <a:off x="158179" y="4832012"/>
          <a:ext cx="8878317" cy="121426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63837"/>
                <a:gridCol w="657811"/>
                <a:gridCol w="657811"/>
                <a:gridCol w="657811"/>
                <a:gridCol w="657811"/>
                <a:gridCol w="657811"/>
                <a:gridCol w="657811"/>
                <a:gridCol w="657811"/>
                <a:gridCol w="608965"/>
                <a:gridCol w="851535"/>
                <a:gridCol w="635133"/>
                <a:gridCol w="837248"/>
                <a:gridCol w="776922"/>
              </a:tblGrid>
              <a:tr h="3742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Enero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Febrero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Marzo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Abril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Mayo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Junio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Julio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Agosto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Septiembre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Octubre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Noviembre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Diciembre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2012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421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452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384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470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440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454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427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385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384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2013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436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475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445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404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440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394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393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399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393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383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381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384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2014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410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355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373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370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363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344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364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Eras Medium ITC" panose="020B0602030504020804" pitchFamily="34" charset="0"/>
                        </a:rPr>
                        <a:t>331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</a:tbl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ROBO A LOCALES COMERCIALES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C" dirty="0">
                <a:solidFill>
                  <a:srgbClr val="FF0000"/>
                </a:solidFill>
                <a:cs typeface="Arial" panose="020B0604020202020204" pitchFamily="34" charset="0"/>
              </a:rPr>
              <a:t>Tasa variación acumulada </a:t>
            </a:r>
            <a:r>
              <a:rPr lang="es-EC" sz="1400" dirty="0">
                <a:solidFill>
                  <a:srgbClr val="FF0000"/>
                </a:solidFill>
                <a:cs typeface="Arial" panose="020B0604020202020204" pitchFamily="34" charset="0"/>
              </a:rPr>
              <a:t>(Ene – Jul) 2014/2013</a:t>
            </a:r>
          </a:p>
          <a:p>
            <a:r>
              <a:rPr lang="es-EC" sz="2800" dirty="0">
                <a:solidFill>
                  <a:srgbClr val="FF0000"/>
                </a:solidFill>
              </a:rPr>
              <a:t>-13,7</a:t>
            </a:r>
            <a:r>
              <a:rPr lang="es-EC" sz="2800" dirty="0" smtClean="0">
                <a:solidFill>
                  <a:srgbClr val="FF0000"/>
                </a:solidFill>
              </a:rPr>
              <a:t>%</a:t>
            </a:r>
            <a:endParaRPr lang="es-EC" sz="2800" dirty="0">
              <a:solidFill>
                <a:srgbClr val="FF0000"/>
              </a:solidFill>
            </a:endParaRPr>
          </a:p>
        </p:txBody>
      </p:sp>
      <p:sp>
        <p:nvSpPr>
          <p:cNvPr id="9" name="16 CuadroTexto"/>
          <p:cNvSpPr txBox="1"/>
          <p:nvPr/>
        </p:nvSpPr>
        <p:spPr>
          <a:xfrm>
            <a:off x="5974" y="6046272"/>
            <a:ext cx="60829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SV" sz="1200" dirty="0" smtClean="0">
                <a:latin typeface="Eras Demi ITC" panose="020B0805030504020804" pitchFamily="34" charset="0"/>
              </a:rPr>
              <a:t>Nota: Información con corte 08 de septiembre 2014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5796136" y="6046272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Fiscalía General del Estado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4788024" y="6184771"/>
            <a:ext cx="100811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1 CuadroTexto"/>
          <p:cNvSpPr txBox="1"/>
          <p:nvPr/>
        </p:nvSpPr>
        <p:spPr>
          <a:xfrm>
            <a:off x="5796136" y="6248345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Dirección General de Operaciones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4788024" y="6386844"/>
            <a:ext cx="100811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7 CuadroTexto"/>
          <p:cNvSpPr txBox="1">
            <a:spLocks noChangeArrowheads="1"/>
          </p:cNvSpPr>
          <p:nvPr/>
        </p:nvSpPr>
        <p:spPr bwMode="auto">
          <a:xfrm>
            <a:off x="1162134" y="6273225"/>
            <a:ext cx="6938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REDUCCIÓN: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424 A 221 ROBO A LOCALES COMERCIALES PROMEDIO ANUAL</a:t>
            </a:r>
            <a:endParaRPr lang="es-EC" altLang="es-EC" sz="1600" b="1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699451884"/>
              </p:ext>
            </p:extLst>
          </p:nvPr>
        </p:nvGraphicFramePr>
        <p:xfrm>
          <a:off x="0" y="881654"/>
          <a:ext cx="9144000" cy="397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19 Conector recto"/>
          <p:cNvCxnSpPr/>
          <p:nvPr/>
        </p:nvCxnSpPr>
        <p:spPr>
          <a:xfrm flipH="1" flipV="1">
            <a:off x="4111942" y="1261242"/>
            <a:ext cx="1932" cy="3215225"/>
          </a:xfrm>
          <a:prstGeom prst="line">
            <a:avLst/>
          </a:prstGeom>
          <a:ln w="9525" cmpd="sng">
            <a:solidFill>
              <a:schemeClr val="accent6"/>
            </a:solidFill>
            <a:prstDash val="dash"/>
            <a:headEnd w="lg" len="lg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48638"/>
              </p:ext>
            </p:extLst>
          </p:nvPr>
        </p:nvGraphicFramePr>
        <p:xfrm>
          <a:off x="107504" y="4823932"/>
          <a:ext cx="8888344" cy="121426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63837"/>
                <a:gridCol w="657811"/>
                <a:gridCol w="657811"/>
                <a:gridCol w="657811"/>
                <a:gridCol w="657811"/>
                <a:gridCol w="657811"/>
                <a:gridCol w="657811"/>
                <a:gridCol w="657811"/>
                <a:gridCol w="608965"/>
                <a:gridCol w="851535"/>
                <a:gridCol w="645160"/>
                <a:gridCol w="837248"/>
                <a:gridCol w="776922"/>
              </a:tblGrid>
              <a:tr h="3742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Enero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Febrero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Marzo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Abril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Mayo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Junio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Julio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Agosto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Septiembre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Octubre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Noviembre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Diciembre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2012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i="0" u="none" strike="noStrike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i="0" u="none" strike="noStrike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i="0" u="none" strike="noStrike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 dirty="0">
                          <a:latin typeface="Eras Medium ITC" panose="020B0602030504020804" pitchFamily="34" charset="0"/>
                        </a:rPr>
                        <a:t>389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 dirty="0">
                          <a:latin typeface="Eras Medium ITC" panose="020B0602030504020804" pitchFamily="34" charset="0"/>
                        </a:rPr>
                        <a:t>390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 dirty="0">
                          <a:latin typeface="Eras Medium ITC" panose="020B0602030504020804" pitchFamily="34" charset="0"/>
                        </a:rPr>
                        <a:t>422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 dirty="0">
                          <a:latin typeface="Eras Medium ITC" panose="020B0602030504020804" pitchFamily="34" charset="0"/>
                        </a:rPr>
                        <a:t>447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>
                          <a:latin typeface="Eras Medium ITC" panose="020B0602030504020804" pitchFamily="34" charset="0"/>
                        </a:rPr>
                        <a:t>506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>
                          <a:latin typeface="Eras Medium ITC" panose="020B0602030504020804" pitchFamily="34" charset="0"/>
                        </a:rPr>
                        <a:t>489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>
                          <a:latin typeface="Eras Medium ITC" panose="020B0602030504020804" pitchFamily="34" charset="0"/>
                        </a:rPr>
                        <a:t>435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>
                          <a:latin typeface="Eras Medium ITC" panose="020B0602030504020804" pitchFamily="34" charset="0"/>
                        </a:rPr>
                        <a:t>438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>
                          <a:latin typeface="Eras Medium ITC" panose="020B0602030504020804" pitchFamily="34" charset="0"/>
                        </a:rPr>
                        <a:t>416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2013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>
                          <a:latin typeface="Eras Medium ITC" panose="020B0602030504020804" pitchFamily="34" charset="0"/>
                        </a:rPr>
                        <a:t>456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>
                          <a:latin typeface="Eras Medium ITC" panose="020B0602030504020804" pitchFamily="34" charset="0"/>
                        </a:rPr>
                        <a:t>464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>
                          <a:latin typeface="Eras Medium ITC" panose="020B0602030504020804" pitchFamily="34" charset="0"/>
                        </a:rPr>
                        <a:t>538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>
                          <a:latin typeface="Eras Medium ITC" panose="020B0602030504020804" pitchFamily="34" charset="0"/>
                        </a:rPr>
                        <a:t>527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>
                          <a:latin typeface="Eras Medium ITC" panose="020B0602030504020804" pitchFamily="34" charset="0"/>
                        </a:rPr>
                        <a:t>538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>
                          <a:latin typeface="Eras Medium ITC" panose="020B0602030504020804" pitchFamily="34" charset="0"/>
                        </a:rPr>
                        <a:t>547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 dirty="0">
                          <a:latin typeface="Eras Medium ITC" panose="020B0602030504020804" pitchFamily="34" charset="0"/>
                        </a:rPr>
                        <a:t>498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>
                          <a:latin typeface="Eras Medium ITC" panose="020B0602030504020804" pitchFamily="34" charset="0"/>
                        </a:rPr>
                        <a:t>512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>
                          <a:latin typeface="Eras Medium ITC" panose="020B0602030504020804" pitchFamily="34" charset="0"/>
                        </a:rPr>
                        <a:t>487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>
                          <a:latin typeface="Eras Medium ITC" panose="020B0602030504020804" pitchFamily="34" charset="0"/>
                        </a:rPr>
                        <a:t>490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>
                          <a:latin typeface="Eras Medium ITC" panose="020B0602030504020804" pitchFamily="34" charset="0"/>
                        </a:rPr>
                        <a:t>528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i="0" u="none" strike="noStrike">
                          <a:latin typeface="Eras Medium ITC" panose="020B0602030504020804" pitchFamily="34" charset="0"/>
                        </a:rPr>
                        <a:t>582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baseline="0" dirty="0">
                          <a:latin typeface="Eras Medium ITC" panose="020B0602030504020804" pitchFamily="34" charset="0"/>
                        </a:rPr>
                        <a:t>2014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>
                          <a:latin typeface="Eras Medium ITC" panose="020B0602030504020804" pitchFamily="34" charset="0"/>
                        </a:rPr>
                        <a:t>563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 smtClean="0">
                          <a:latin typeface="Eras Medium ITC" panose="020B0602030504020804" pitchFamily="34" charset="0"/>
                        </a:rPr>
                        <a:t>503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 smtClean="0">
                          <a:latin typeface="Eras Medium ITC" panose="020B0602030504020804" pitchFamily="34" charset="0"/>
                        </a:rPr>
                        <a:t>558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 smtClean="0">
                          <a:latin typeface="Eras Medium ITC" panose="020B0602030504020804" pitchFamily="34" charset="0"/>
                        </a:rPr>
                        <a:t>486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 smtClean="0">
                          <a:latin typeface="Eras Medium ITC" panose="020B0602030504020804" pitchFamily="34" charset="0"/>
                        </a:rPr>
                        <a:t>510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 smtClean="0">
                          <a:latin typeface="Eras Medium ITC" panose="020B0602030504020804" pitchFamily="34" charset="0"/>
                        </a:rPr>
                        <a:t>423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i="0" u="none" strike="noStrike" kern="1200" dirty="0" smtClean="0">
                          <a:latin typeface="Eras Medium ITC" panose="020B0602030504020804" pitchFamily="34" charset="0"/>
                        </a:rPr>
                        <a:t>461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Eras Medium ITC" panose="020B0602030504020804" pitchFamily="34" charset="0"/>
                        </a:rPr>
                        <a:t>436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i="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i="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i="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</a:tbl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ROBO A MOTOCICLETAS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C" dirty="0">
                <a:cs typeface="Arial" panose="020B0604020202020204" pitchFamily="34" charset="0"/>
              </a:rPr>
              <a:t>Tasa variación acumulada </a:t>
            </a:r>
            <a:r>
              <a:rPr lang="es-EC" sz="1400" dirty="0">
                <a:cs typeface="Arial" panose="020B0604020202020204" pitchFamily="34" charset="0"/>
              </a:rPr>
              <a:t>(Ene – Jul) 2014/2013</a:t>
            </a:r>
          </a:p>
          <a:p>
            <a:r>
              <a:rPr lang="es-EC" sz="2800" dirty="0"/>
              <a:t>-1,8</a:t>
            </a:r>
            <a:r>
              <a:rPr lang="es-EC" sz="2800" dirty="0" smtClean="0"/>
              <a:t>%</a:t>
            </a:r>
            <a:endParaRPr lang="es-EC" sz="2800" dirty="0"/>
          </a:p>
        </p:txBody>
      </p:sp>
      <p:sp>
        <p:nvSpPr>
          <p:cNvPr id="9" name="16 CuadroTexto"/>
          <p:cNvSpPr txBox="1"/>
          <p:nvPr/>
        </p:nvSpPr>
        <p:spPr>
          <a:xfrm>
            <a:off x="5974" y="6046272"/>
            <a:ext cx="60829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SV" sz="1200" dirty="0" smtClean="0">
                <a:latin typeface="Eras Demi ITC" panose="020B0805030504020804" pitchFamily="34" charset="0"/>
              </a:rPr>
              <a:t>Nota: Información con corte 08 de septiembre 2014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96136" y="6046272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Fiscalía General del Estado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788024" y="6184771"/>
            <a:ext cx="100811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1 CuadroTexto"/>
          <p:cNvSpPr txBox="1"/>
          <p:nvPr/>
        </p:nvSpPr>
        <p:spPr>
          <a:xfrm>
            <a:off x="5796136" y="6248345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Dirección General de Operaciones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4788024" y="6386844"/>
            <a:ext cx="100811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1162134" y="6273225"/>
            <a:ext cx="5976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REDUCCIÓN: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436 A A289 ROBO A MOTOCICLETAS PROMEDIO ANUAL</a:t>
            </a:r>
            <a:endParaRPr lang="es-EC" altLang="es-EC" sz="1600" b="1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3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2181250099"/>
              </p:ext>
            </p:extLst>
          </p:nvPr>
        </p:nvGraphicFramePr>
        <p:xfrm>
          <a:off x="0" y="836712"/>
          <a:ext cx="9144000" cy="397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19 Conector recto"/>
          <p:cNvCxnSpPr/>
          <p:nvPr/>
        </p:nvCxnSpPr>
        <p:spPr>
          <a:xfrm flipH="1" flipV="1">
            <a:off x="4136337" y="1302186"/>
            <a:ext cx="1" cy="3421121"/>
          </a:xfrm>
          <a:prstGeom prst="line">
            <a:avLst/>
          </a:prstGeom>
          <a:ln w="9525" cmpd="sng">
            <a:solidFill>
              <a:schemeClr val="accent6"/>
            </a:solidFill>
            <a:prstDash val="dash"/>
            <a:headEnd w="lg" len="lg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518496"/>
              </p:ext>
            </p:extLst>
          </p:nvPr>
        </p:nvGraphicFramePr>
        <p:xfrm>
          <a:off x="120204" y="4823932"/>
          <a:ext cx="8888344" cy="121426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63837"/>
                <a:gridCol w="657811"/>
                <a:gridCol w="657811"/>
                <a:gridCol w="657811"/>
                <a:gridCol w="657811"/>
                <a:gridCol w="657811"/>
                <a:gridCol w="657811"/>
                <a:gridCol w="657811"/>
                <a:gridCol w="608965"/>
                <a:gridCol w="851535"/>
                <a:gridCol w="645160"/>
                <a:gridCol w="837248"/>
                <a:gridCol w="776922"/>
              </a:tblGrid>
              <a:tr h="3742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Enero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Febrero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Marzo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Abril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Mayo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Junio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Julio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Agosto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Septiembre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Octubre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Noviembre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Diciembre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2012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699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723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732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680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624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692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731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679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679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2013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684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692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707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636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704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620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639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554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536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580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577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574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2014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593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485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524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533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621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617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533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200" b="0" i="0" u="none" strike="noStrike" kern="1200" dirty="0" smtClean="0">
                          <a:solidFill>
                            <a:srgbClr val="000000"/>
                          </a:solidFill>
                          <a:latin typeface="Eras Medium ITC" panose="020B0602030504020804" pitchFamily="34" charset="0"/>
                          <a:ea typeface="+mn-ea"/>
                          <a:cs typeface="+mn-cs"/>
                        </a:rPr>
                        <a:t>509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</a:tbl>
          </a:graphicData>
        </a:graphic>
      </p:graphicFrame>
      <p:sp>
        <p:nvSpPr>
          <p:cNvPr id="9" name="17 CuadroTexto"/>
          <p:cNvSpPr txBox="1"/>
          <p:nvPr/>
        </p:nvSpPr>
        <p:spPr>
          <a:xfrm>
            <a:off x="1953445" y="4409607"/>
            <a:ext cx="1299869" cy="306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latin typeface="Eras Medium ITC" panose="020B0602030504020804" pitchFamily="34" charset="0"/>
              </a:rPr>
              <a:t>2013 vs 2012</a:t>
            </a:r>
            <a:endParaRPr lang="es-ES" sz="1200" b="1" dirty="0">
              <a:latin typeface="Eras Medium ITC" panose="020B0602030504020804" pitchFamily="34" charset="0"/>
            </a:endParaRPr>
          </a:p>
        </p:txBody>
      </p:sp>
      <p:sp>
        <p:nvSpPr>
          <p:cNvPr id="14" name="17 CuadroTexto"/>
          <p:cNvSpPr txBox="1"/>
          <p:nvPr/>
        </p:nvSpPr>
        <p:spPr>
          <a:xfrm>
            <a:off x="6496388" y="4409606"/>
            <a:ext cx="1341163" cy="306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latin typeface="Eras Medium ITC" panose="020B0602030504020804" pitchFamily="34" charset="0"/>
              </a:rPr>
              <a:t>2014 vs 2013</a:t>
            </a:r>
            <a:endParaRPr lang="es-ES" sz="1200" b="1" dirty="0">
              <a:latin typeface="Eras Medium ITC" panose="020B0602030504020804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ROBO A VEHÍCULOS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C" dirty="0">
                <a:cs typeface="Arial" panose="020B0604020202020204" pitchFamily="34" charset="0"/>
              </a:rPr>
              <a:t>Tasa variación acumulada </a:t>
            </a:r>
            <a:r>
              <a:rPr lang="es-EC" sz="1400" dirty="0">
                <a:cs typeface="Arial" panose="020B0604020202020204" pitchFamily="34" charset="0"/>
              </a:rPr>
              <a:t>(Ene – Jul) 2014/2013</a:t>
            </a:r>
          </a:p>
          <a:p>
            <a:r>
              <a:rPr lang="es-EC" sz="2800" dirty="0"/>
              <a:t>-16,6%</a:t>
            </a:r>
            <a:endParaRPr lang="es-EC" dirty="0"/>
          </a:p>
        </p:txBody>
      </p:sp>
      <p:sp>
        <p:nvSpPr>
          <p:cNvPr id="11" name="16 CuadroTexto"/>
          <p:cNvSpPr txBox="1"/>
          <p:nvPr/>
        </p:nvSpPr>
        <p:spPr>
          <a:xfrm>
            <a:off x="5974" y="6046272"/>
            <a:ext cx="60829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SV" sz="1200" dirty="0" smtClean="0">
                <a:latin typeface="Eras Demi ITC" panose="020B0805030504020804" pitchFamily="34" charset="0"/>
              </a:rPr>
              <a:t>Nota: Información con corte 08 de septiembre 2014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sp>
        <p:nvSpPr>
          <p:cNvPr id="16" name="11 CuadroTexto"/>
          <p:cNvSpPr txBox="1"/>
          <p:nvPr/>
        </p:nvSpPr>
        <p:spPr>
          <a:xfrm>
            <a:off x="5796136" y="6046272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Fiscalía General del Estado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4788024" y="6184771"/>
            <a:ext cx="100811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1 CuadroTexto"/>
          <p:cNvSpPr txBox="1"/>
          <p:nvPr/>
        </p:nvSpPr>
        <p:spPr>
          <a:xfrm>
            <a:off x="5796136" y="6248345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Dirección General de Operaciones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4788024" y="6386844"/>
            <a:ext cx="100811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1162134" y="6273225"/>
            <a:ext cx="5976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REDUCCIÓN: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693 A 351 ROBO A VEHÍCULOS PROMEDIO ANUAL</a:t>
            </a:r>
            <a:endParaRPr lang="es-EC" altLang="es-EC" sz="1600" b="1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2063930811"/>
              </p:ext>
            </p:extLst>
          </p:nvPr>
        </p:nvGraphicFramePr>
        <p:xfrm>
          <a:off x="-2867" y="764704"/>
          <a:ext cx="9144000" cy="397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19 Conector recto"/>
          <p:cNvCxnSpPr/>
          <p:nvPr/>
        </p:nvCxnSpPr>
        <p:spPr>
          <a:xfrm flipH="1" flipV="1">
            <a:off x="4136155" y="1220298"/>
            <a:ext cx="14301" cy="3405352"/>
          </a:xfrm>
          <a:prstGeom prst="line">
            <a:avLst/>
          </a:prstGeom>
          <a:ln w="9525" cmpd="sng">
            <a:solidFill>
              <a:schemeClr val="accent6"/>
            </a:solidFill>
            <a:prstDash val="dash"/>
            <a:headEnd w="lg" len="lg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32611"/>
              </p:ext>
            </p:extLst>
          </p:nvPr>
        </p:nvGraphicFramePr>
        <p:xfrm>
          <a:off x="107504" y="4823932"/>
          <a:ext cx="8878317" cy="121426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63837"/>
                <a:gridCol w="657811"/>
                <a:gridCol w="657811"/>
                <a:gridCol w="657811"/>
                <a:gridCol w="657811"/>
                <a:gridCol w="657811"/>
                <a:gridCol w="657811"/>
                <a:gridCol w="657811"/>
                <a:gridCol w="608965"/>
                <a:gridCol w="851535"/>
                <a:gridCol w="635133"/>
                <a:gridCol w="837248"/>
                <a:gridCol w="776922"/>
              </a:tblGrid>
              <a:tr h="3742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Enero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Febrero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Marzo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Abril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Mayo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Junio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Julio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Agosto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Septiembre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Octubre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Noviembre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Diciembre 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2012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615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889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884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896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865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867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827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901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841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b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2013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893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844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995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868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880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817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801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900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827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843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761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latin typeface="Eras Medium ITC" panose="020B0602030504020804" pitchFamily="34" charset="0"/>
                        </a:rPr>
                        <a:t>736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  <a:tr h="279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baseline="0" dirty="0">
                          <a:latin typeface="Eras Medium ITC" panose="020B0602030504020804" pitchFamily="34" charset="0"/>
                        </a:rPr>
                        <a:t>2014</a:t>
                      </a:r>
                      <a:endParaRPr lang="es-EC" sz="1200" b="1" i="0" u="none" strike="noStrike" baseline="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5080" marR="5080" marT="56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782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>
                          <a:latin typeface="Eras Medium ITC" panose="020B0602030504020804" pitchFamily="34" charset="0"/>
                        </a:rPr>
                        <a:t>742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837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885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941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790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u="none" strike="noStrike" kern="1200" dirty="0" smtClean="0">
                          <a:latin typeface="Eras Medium ITC" panose="020B0602030504020804" pitchFamily="34" charset="0"/>
                        </a:rPr>
                        <a:t>803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200" b="0" i="0" u="none" strike="noStrike" kern="1200" dirty="0" smtClean="0">
                          <a:solidFill>
                            <a:srgbClr val="000000"/>
                          </a:solidFill>
                          <a:latin typeface="Eras Medium ITC" panose="020B0602030504020804" pitchFamily="34" charset="0"/>
                          <a:ea typeface="+mn-ea"/>
                          <a:cs typeface="+mn-cs"/>
                        </a:rPr>
                        <a:t>800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  <a:ea typeface="+mn-ea"/>
                        <a:cs typeface="+mn-cs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latin typeface="Eras Medium ITC" panose="020B06020305040208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marL="8640" marR="8640" marT="9525" marB="0" anchor="ctr"/>
                </a:tc>
              </a:tr>
            </a:tbl>
          </a:graphicData>
        </a:graphic>
      </p:graphicFrame>
      <p:sp>
        <p:nvSpPr>
          <p:cNvPr id="22" name="16 CuadroTexto"/>
          <p:cNvSpPr txBox="1"/>
          <p:nvPr/>
        </p:nvSpPr>
        <p:spPr>
          <a:xfrm>
            <a:off x="5974" y="6046272"/>
            <a:ext cx="60829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SV" sz="1200" dirty="0" smtClean="0">
                <a:latin typeface="Eras Demi ITC" panose="020B0805030504020804" pitchFamily="34" charset="0"/>
              </a:rPr>
              <a:t>Nota: Información con corte 08 de septiembre 2014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ROBO DE ACCESORIOS DE VEHÍCULOS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C" dirty="0">
                <a:cs typeface="Arial" panose="020B0604020202020204" pitchFamily="34" charset="0"/>
              </a:rPr>
              <a:t>Tasa variación acumulada </a:t>
            </a:r>
            <a:r>
              <a:rPr lang="es-EC" sz="1400" dirty="0">
                <a:cs typeface="Arial" panose="020B0604020202020204" pitchFamily="34" charset="0"/>
              </a:rPr>
              <a:t>(Ene – Jul) 2014/2013</a:t>
            </a:r>
          </a:p>
          <a:p>
            <a:r>
              <a:rPr lang="es-EC" sz="2800" dirty="0"/>
              <a:t>-5,2</a:t>
            </a:r>
            <a:r>
              <a:rPr lang="es-EC" sz="2800" dirty="0" smtClean="0"/>
              <a:t>%</a:t>
            </a:r>
            <a:endParaRPr lang="es-EC" sz="2800" dirty="0"/>
          </a:p>
        </p:txBody>
      </p:sp>
      <p:sp>
        <p:nvSpPr>
          <p:cNvPr id="9" name="11 CuadroTexto"/>
          <p:cNvSpPr txBox="1"/>
          <p:nvPr/>
        </p:nvSpPr>
        <p:spPr>
          <a:xfrm>
            <a:off x="5796136" y="6046272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Fiscalía General del Estado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4788024" y="6184771"/>
            <a:ext cx="100811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1 CuadroTexto"/>
          <p:cNvSpPr txBox="1"/>
          <p:nvPr/>
        </p:nvSpPr>
        <p:spPr>
          <a:xfrm>
            <a:off x="5796136" y="6248345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Eras Demi ITC" panose="020B0805030504020804" pitchFamily="34" charset="0"/>
              </a:rPr>
              <a:t>Fuente: Dirección General de Operaciones</a:t>
            </a:r>
            <a:endParaRPr lang="es-EC" sz="1200" dirty="0">
              <a:latin typeface="Eras Demi ITC" panose="020B0805030504020804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4788024" y="6386844"/>
            <a:ext cx="100811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1162134" y="6273225"/>
            <a:ext cx="7298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REDUCCIÓN: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EC" sz="1600" b="1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842 A 527 ROBO DE ACCESORIOS DE VEHÍCULOS PROMEDIO ANUAL</a:t>
            </a:r>
            <a:endParaRPr lang="es-EC" altLang="es-EC" sz="1600" b="1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3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9 Grupo"/>
          <p:cNvGrpSpPr>
            <a:grpSpLocks/>
          </p:cNvGrpSpPr>
          <p:nvPr/>
        </p:nvGrpSpPr>
        <p:grpSpPr bwMode="auto">
          <a:xfrm>
            <a:off x="2843808" y="44624"/>
            <a:ext cx="5040559" cy="2184674"/>
            <a:chOff x="1834874" y="189151"/>
            <a:chExt cx="5040867" cy="218424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" name="4 Elipse"/>
            <p:cNvSpPr/>
            <p:nvPr/>
          </p:nvSpPr>
          <p:spPr>
            <a:xfrm>
              <a:off x="3791463" y="717394"/>
              <a:ext cx="1656000" cy="1656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76646" tIns="38323" rIns="76646" bIns="38323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200" b="1" dirty="0">
                <a:solidFill>
                  <a:prstClr val="white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b="1" dirty="0">
                  <a:solidFill>
                    <a:schemeClr val="tx1"/>
                  </a:solidFill>
                  <a:effectLst>
                    <a:glow rad="228600">
                      <a:srgbClr val="4F81BD">
                        <a:satMod val="175000"/>
                        <a:alpha val="40000"/>
                      </a:srgbClr>
                    </a:glow>
                  </a:effectLst>
                </a:rPr>
                <a:t>Diagnóstico</a:t>
              </a:r>
            </a:p>
          </p:txBody>
        </p:sp>
        <p:sp>
          <p:nvSpPr>
            <p:cNvPr id="6" name="5 Elipse"/>
            <p:cNvSpPr/>
            <p:nvPr/>
          </p:nvSpPr>
          <p:spPr>
            <a:xfrm>
              <a:off x="4571348" y="621115"/>
              <a:ext cx="144000" cy="144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7" name="121 CuadroTexto"/>
            <p:cNvSpPr txBox="1">
              <a:spLocks noChangeArrowheads="1"/>
            </p:cNvSpPr>
            <p:nvPr/>
          </p:nvSpPr>
          <p:spPr bwMode="auto">
            <a:xfrm>
              <a:off x="5578826" y="1459913"/>
              <a:ext cx="1296915" cy="385095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5. Identificar Actores victimas y victimarios</a:t>
              </a:r>
            </a:p>
          </p:txBody>
        </p:sp>
        <p:sp>
          <p:nvSpPr>
            <p:cNvPr id="8" name="7 Elipse"/>
            <p:cNvSpPr/>
            <p:nvPr/>
          </p:nvSpPr>
          <p:spPr>
            <a:xfrm>
              <a:off x="3923261" y="909090"/>
              <a:ext cx="144000" cy="144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9" name="121 CuadroTexto"/>
            <p:cNvSpPr txBox="1">
              <a:spLocks noChangeArrowheads="1"/>
            </p:cNvSpPr>
            <p:nvPr/>
          </p:nvSpPr>
          <p:spPr bwMode="auto">
            <a:xfrm>
              <a:off x="5437234" y="837095"/>
              <a:ext cx="1170505" cy="385095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4. Verificar delitos conexos</a:t>
              </a:r>
            </a:p>
          </p:txBody>
        </p:sp>
        <p:sp>
          <p:nvSpPr>
            <p:cNvPr id="10" name="121 CuadroTexto"/>
            <p:cNvSpPr txBox="1">
              <a:spLocks noChangeArrowheads="1"/>
            </p:cNvSpPr>
            <p:nvPr/>
          </p:nvSpPr>
          <p:spPr bwMode="auto">
            <a:xfrm>
              <a:off x="2122924" y="821839"/>
              <a:ext cx="1655675" cy="385095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2. Conceptualizar el </a:t>
              </a:r>
              <a:r>
                <a:rPr lang="es-CO" sz="1000" dirty="0" smtClean="0">
                  <a:solidFill>
                    <a:srgbClr val="000000"/>
                  </a:solidFill>
                  <a:cs typeface="+mn-cs"/>
                </a:rPr>
                <a:t>fenómeno </a:t>
              </a:r>
              <a:endParaRPr lang="es-CO" sz="10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" name="121 CuadroTexto"/>
            <p:cNvSpPr txBox="1">
              <a:spLocks noChangeArrowheads="1"/>
            </p:cNvSpPr>
            <p:nvPr/>
          </p:nvSpPr>
          <p:spPr bwMode="auto">
            <a:xfrm>
              <a:off x="3347134" y="189151"/>
              <a:ext cx="2160372" cy="385095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3.  Identificar los mecanismos de comercialización y negocio</a:t>
              </a:r>
            </a:p>
          </p:txBody>
        </p:sp>
        <p:sp>
          <p:nvSpPr>
            <p:cNvPr id="14" name="13 Elipse">
              <a:hlinkClick r:id="rId3" action="ppaction://hlinksldjump"/>
            </p:cNvPr>
            <p:cNvSpPr/>
            <p:nvPr/>
          </p:nvSpPr>
          <p:spPr>
            <a:xfrm>
              <a:off x="4427984" y="1628800"/>
              <a:ext cx="396000" cy="396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" name="14 Elipse"/>
            <p:cNvSpPr/>
            <p:nvPr/>
          </p:nvSpPr>
          <p:spPr>
            <a:xfrm>
              <a:off x="5219459" y="981084"/>
              <a:ext cx="144000" cy="144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16" name="15 Elipse"/>
            <p:cNvSpPr/>
            <p:nvPr/>
          </p:nvSpPr>
          <p:spPr>
            <a:xfrm>
              <a:off x="3707224" y="1586107"/>
              <a:ext cx="144000" cy="144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17" name="121 CuadroTexto"/>
            <p:cNvSpPr txBox="1">
              <a:spLocks noChangeArrowheads="1"/>
            </p:cNvSpPr>
            <p:nvPr/>
          </p:nvSpPr>
          <p:spPr bwMode="auto">
            <a:xfrm>
              <a:off x="1834874" y="1819882"/>
              <a:ext cx="1944335" cy="385095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s-CO" sz="1000" dirty="0">
                  <a:cs typeface="+mn-cs"/>
                </a:rPr>
                <a:t>Análisis e interpretación 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cs typeface="+mn-cs"/>
                </a:rPr>
                <a:t>de datos</a:t>
              </a:r>
            </a:p>
          </p:txBody>
        </p:sp>
        <p:sp>
          <p:nvSpPr>
            <p:cNvPr id="18" name="17 Elipse"/>
            <p:cNvSpPr/>
            <p:nvPr/>
          </p:nvSpPr>
          <p:spPr>
            <a:xfrm>
              <a:off x="5359931" y="1618208"/>
              <a:ext cx="144000" cy="144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10 Grupo"/>
          <p:cNvGrpSpPr>
            <a:grpSpLocks/>
          </p:cNvGrpSpPr>
          <p:nvPr/>
        </p:nvGrpSpPr>
        <p:grpSpPr bwMode="auto">
          <a:xfrm>
            <a:off x="6174110" y="2204864"/>
            <a:ext cx="2862386" cy="1996480"/>
            <a:chOff x="6660232" y="1534114"/>
            <a:chExt cx="2863864" cy="199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19 Elipse"/>
            <p:cNvSpPr/>
            <p:nvPr/>
          </p:nvSpPr>
          <p:spPr>
            <a:xfrm>
              <a:off x="7366789" y="1953363"/>
              <a:ext cx="1260000" cy="126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76646" tIns="38323" rIns="76646" bIns="38323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600" b="1" dirty="0">
                <a:solidFill>
                  <a:prstClr val="white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  <a:effectLst>
                    <a:glow rad="139700">
                      <a:srgbClr val="F79646">
                        <a:satMod val="175000"/>
                        <a:alpha val="40000"/>
                      </a:srgbClr>
                    </a:glow>
                  </a:effectLst>
                </a:rPr>
                <a:t>Objetivos</a:t>
              </a:r>
              <a:r>
                <a:rPr lang="es-CO" sz="1400" b="1" dirty="0">
                  <a:solidFill>
                    <a:prstClr val="white"/>
                  </a:solidFill>
                  <a:effectLst>
                    <a:glow rad="139700">
                      <a:srgbClr val="F79646">
                        <a:satMod val="175000"/>
                        <a:alpha val="40000"/>
                      </a:srgbClr>
                    </a:glow>
                  </a:effectLst>
                </a:rPr>
                <a:t> </a:t>
              </a:r>
            </a:p>
          </p:txBody>
        </p:sp>
        <p:sp>
          <p:nvSpPr>
            <p:cNvPr id="21" name="20 Elipse">
              <a:hlinkClick r:id="rId4" action="ppaction://hlinksldjump"/>
            </p:cNvPr>
            <p:cNvSpPr/>
            <p:nvPr/>
          </p:nvSpPr>
          <p:spPr>
            <a:xfrm>
              <a:off x="7799013" y="2600952"/>
              <a:ext cx="396000" cy="396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2" name="121 CuadroTexto"/>
            <p:cNvSpPr txBox="1">
              <a:spLocks noChangeArrowheads="1"/>
            </p:cNvSpPr>
            <p:nvPr/>
          </p:nvSpPr>
          <p:spPr bwMode="auto">
            <a:xfrm>
              <a:off x="7388260" y="3300414"/>
              <a:ext cx="1919701" cy="231428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3. Articular </a:t>
              </a:r>
              <a:r>
                <a:rPr lang="es-CO" sz="1000" dirty="0" smtClean="0">
                  <a:solidFill>
                    <a:srgbClr val="000000"/>
                  </a:solidFill>
                  <a:cs typeface="+mn-cs"/>
                </a:rPr>
                <a:t>esfuerzos</a:t>
              </a:r>
              <a:endParaRPr lang="es-CO" sz="10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 rot="2658111">
              <a:off x="8266187" y="3034149"/>
              <a:ext cx="144000" cy="144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24" name="121 CuadroTexto"/>
            <p:cNvSpPr txBox="1">
              <a:spLocks noChangeArrowheads="1"/>
            </p:cNvSpPr>
            <p:nvPr/>
          </p:nvSpPr>
          <p:spPr bwMode="auto">
            <a:xfrm>
              <a:off x="6660232" y="1606167"/>
              <a:ext cx="1451191" cy="231428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1. Reducir </a:t>
              </a:r>
              <a:r>
                <a:rPr lang="es-CO" sz="1000" dirty="0" smtClean="0">
                  <a:solidFill>
                    <a:srgbClr val="000000"/>
                  </a:solidFill>
                  <a:cs typeface="+mn-cs"/>
                </a:rPr>
                <a:t>la inseguridad </a:t>
              </a:r>
              <a:endParaRPr lang="es-CO" sz="10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" name="24 Elipse"/>
            <p:cNvSpPr/>
            <p:nvPr/>
          </p:nvSpPr>
          <p:spPr>
            <a:xfrm rot="2658111">
              <a:off x="7638134" y="1962928"/>
              <a:ext cx="144000" cy="144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26" name="25 Elipse"/>
            <p:cNvSpPr/>
            <p:nvPr/>
          </p:nvSpPr>
          <p:spPr>
            <a:xfrm rot="2658111">
              <a:off x="8400556" y="2150321"/>
              <a:ext cx="144000" cy="144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27" name="121 CuadroTexto"/>
            <p:cNvSpPr txBox="1">
              <a:spLocks noChangeArrowheads="1"/>
            </p:cNvSpPr>
            <p:nvPr/>
          </p:nvSpPr>
          <p:spPr bwMode="auto">
            <a:xfrm>
              <a:off x="8503326" y="1534114"/>
              <a:ext cx="1020770" cy="539396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2. Fortalecer las acciones de control</a:t>
              </a:r>
            </a:p>
          </p:txBody>
        </p:sp>
      </p:grpSp>
      <p:sp>
        <p:nvSpPr>
          <p:cNvPr id="28" name="121 CuadroTexto"/>
          <p:cNvSpPr txBox="1">
            <a:spLocks noChangeArrowheads="1"/>
          </p:cNvSpPr>
          <p:nvPr/>
        </p:nvSpPr>
        <p:spPr bwMode="auto">
          <a:xfrm>
            <a:off x="5076825" y="2843213"/>
            <a:ext cx="1614488" cy="385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76646" tIns="38323" rIns="76646" bIns="3832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00" dirty="0">
                <a:solidFill>
                  <a:srgbClr val="000000"/>
                </a:solidFill>
                <a:cs typeface="+mn-cs"/>
              </a:rPr>
              <a:t>4. Cerrar los espacios  </a:t>
            </a:r>
            <a:r>
              <a:rPr lang="es-CO" sz="1000" dirty="0" smtClean="0">
                <a:solidFill>
                  <a:srgbClr val="000000"/>
                </a:solidFill>
              </a:rPr>
              <a:t>al</a:t>
            </a:r>
            <a:r>
              <a:rPr lang="es-CO" sz="1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s-CO" sz="1000" dirty="0">
                <a:solidFill>
                  <a:srgbClr val="000000"/>
                </a:solidFill>
                <a:cs typeface="+mn-cs"/>
              </a:rPr>
              <a:t>delito</a:t>
            </a:r>
          </a:p>
        </p:txBody>
      </p:sp>
      <p:sp>
        <p:nvSpPr>
          <p:cNvPr id="29" name="28 Elipse"/>
          <p:cNvSpPr/>
          <p:nvPr/>
        </p:nvSpPr>
        <p:spPr bwMode="auto">
          <a:xfrm rot="2658111">
            <a:off x="6774543" y="3170771"/>
            <a:ext cx="143926" cy="143910"/>
          </a:xfrm>
          <a:prstGeom prst="ellipse">
            <a:avLst/>
          </a:prstGeom>
          <a:solidFill>
            <a:srgbClr val="AF84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46" tIns="38323" rIns="76646" bIns="383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grpSp>
        <p:nvGrpSpPr>
          <p:cNvPr id="6152" name="79 Grupo"/>
          <p:cNvGrpSpPr>
            <a:grpSpLocks/>
          </p:cNvGrpSpPr>
          <p:nvPr/>
        </p:nvGrpSpPr>
        <p:grpSpPr bwMode="auto">
          <a:xfrm>
            <a:off x="3851275" y="4508500"/>
            <a:ext cx="4321175" cy="2305050"/>
            <a:chOff x="5130952" y="4293096"/>
            <a:chExt cx="4321594" cy="2303355"/>
          </a:xfrm>
        </p:grpSpPr>
        <p:sp>
          <p:nvSpPr>
            <p:cNvPr id="31" name="30 Elipse"/>
            <p:cNvSpPr/>
            <p:nvPr/>
          </p:nvSpPr>
          <p:spPr>
            <a:xfrm>
              <a:off x="6372200" y="4509120"/>
              <a:ext cx="1728000" cy="1728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646" tIns="38323" rIns="76646" bIns="38323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600" b="1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b="1" dirty="0">
                  <a:solidFill>
                    <a:prstClr val="black"/>
                  </a:solidFill>
                </a:rPr>
                <a:t>Acción integral</a:t>
              </a:r>
            </a:p>
          </p:txBody>
        </p:sp>
        <p:sp>
          <p:nvSpPr>
            <p:cNvPr id="32" name="31 Elipse">
              <a:hlinkClick r:id="rId4" action="ppaction://hlinksldjump"/>
            </p:cNvPr>
            <p:cNvSpPr/>
            <p:nvPr/>
          </p:nvSpPr>
          <p:spPr>
            <a:xfrm>
              <a:off x="7055897" y="5324958"/>
              <a:ext cx="396000" cy="396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3" name="121 CuadroTexto"/>
            <p:cNvSpPr txBox="1">
              <a:spLocks noChangeArrowheads="1"/>
            </p:cNvSpPr>
            <p:nvPr/>
          </p:nvSpPr>
          <p:spPr bwMode="auto">
            <a:xfrm>
              <a:off x="5130952" y="5950814"/>
              <a:ext cx="1673387" cy="3838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4. Intervención conjunta permanente </a:t>
              </a:r>
            </a:p>
          </p:txBody>
        </p:sp>
        <p:sp>
          <p:nvSpPr>
            <p:cNvPr id="34" name="121 CuadroTexto"/>
            <p:cNvSpPr txBox="1">
              <a:spLocks noChangeArrowheads="1"/>
            </p:cNvSpPr>
            <p:nvPr/>
          </p:nvSpPr>
          <p:spPr bwMode="auto">
            <a:xfrm>
              <a:off x="5635826" y="4293096"/>
              <a:ext cx="927190" cy="5393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1Reducir las tareas restantes</a:t>
              </a:r>
            </a:p>
          </p:txBody>
        </p:sp>
        <p:sp>
          <p:nvSpPr>
            <p:cNvPr id="35" name="34 Elipse"/>
            <p:cNvSpPr/>
            <p:nvPr/>
          </p:nvSpPr>
          <p:spPr>
            <a:xfrm rot="2658111">
              <a:off x="7842175" y="4755436"/>
              <a:ext cx="144000" cy="144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36" name="35 Elipse"/>
            <p:cNvSpPr/>
            <p:nvPr/>
          </p:nvSpPr>
          <p:spPr>
            <a:xfrm>
              <a:off x="6444224" y="5769639"/>
              <a:ext cx="144000" cy="144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37" name="36 Elipse"/>
            <p:cNvSpPr/>
            <p:nvPr/>
          </p:nvSpPr>
          <p:spPr>
            <a:xfrm>
              <a:off x="6479833" y="4772660"/>
              <a:ext cx="144000" cy="144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38" name="121 CuadroTexto"/>
            <p:cNvSpPr txBox="1">
              <a:spLocks noChangeArrowheads="1"/>
            </p:cNvSpPr>
            <p:nvPr/>
          </p:nvSpPr>
          <p:spPr bwMode="auto">
            <a:xfrm>
              <a:off x="7525134" y="6210973"/>
              <a:ext cx="1927412" cy="38547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3. Fiscalizar y auditar los compromisos institucionales</a:t>
              </a:r>
            </a:p>
          </p:txBody>
        </p:sp>
        <p:sp>
          <p:nvSpPr>
            <p:cNvPr id="39" name="121 CuadroTexto"/>
            <p:cNvSpPr txBox="1">
              <a:spLocks noChangeArrowheads="1"/>
            </p:cNvSpPr>
            <p:nvPr/>
          </p:nvSpPr>
          <p:spPr bwMode="auto">
            <a:xfrm>
              <a:off x="8028421" y="4581809"/>
              <a:ext cx="1038326" cy="3838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2. Incrementar las regulaciones </a:t>
              </a:r>
            </a:p>
          </p:txBody>
        </p:sp>
      </p:grpSp>
      <p:grpSp>
        <p:nvGrpSpPr>
          <p:cNvPr id="6153" name="18 Grupo"/>
          <p:cNvGrpSpPr>
            <a:grpSpLocks/>
          </p:cNvGrpSpPr>
          <p:nvPr/>
        </p:nvGrpSpPr>
        <p:grpSpPr bwMode="auto">
          <a:xfrm>
            <a:off x="827088" y="4149725"/>
            <a:ext cx="2665412" cy="2371725"/>
            <a:chOff x="-82466" y="4592014"/>
            <a:chExt cx="2466122" cy="2372049"/>
          </a:xfrm>
        </p:grpSpPr>
        <p:sp>
          <p:nvSpPr>
            <p:cNvPr id="41" name="40 Elipse"/>
            <p:cNvSpPr/>
            <p:nvPr/>
          </p:nvSpPr>
          <p:spPr>
            <a:xfrm>
              <a:off x="727656" y="4761240"/>
              <a:ext cx="1656000" cy="1656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76646" tIns="38323" rIns="76646" bIns="38323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prstClr val="black"/>
                  </a:solidFill>
                </a:rPr>
                <a:t>Nivel de despliegue institucional </a:t>
              </a:r>
            </a:p>
          </p:txBody>
        </p:sp>
        <p:sp>
          <p:nvSpPr>
            <p:cNvPr id="43" name="121 CuadroTexto"/>
            <p:cNvSpPr txBox="1">
              <a:spLocks noChangeArrowheads="1"/>
            </p:cNvSpPr>
            <p:nvPr/>
          </p:nvSpPr>
          <p:spPr bwMode="auto">
            <a:xfrm>
              <a:off x="-82466" y="4592014"/>
              <a:ext cx="1236733" cy="3858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2. MODELO DE GESTIÓN </a:t>
              </a:r>
            </a:p>
          </p:txBody>
        </p:sp>
        <p:sp>
          <p:nvSpPr>
            <p:cNvPr id="44" name="121 CuadroTexto"/>
            <p:cNvSpPr txBox="1">
              <a:spLocks noChangeArrowheads="1"/>
            </p:cNvSpPr>
            <p:nvPr/>
          </p:nvSpPr>
          <p:spPr bwMode="auto">
            <a:xfrm>
              <a:off x="30631" y="6270231"/>
              <a:ext cx="1224983" cy="6938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1. TERRITORIO RESPONSABILIDAD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ZONAS- SUBZONAS, DISTRITOS, CIRCUITOS</a:t>
              </a:r>
            </a:p>
          </p:txBody>
        </p:sp>
        <p:sp>
          <p:nvSpPr>
            <p:cNvPr id="45" name="44 Elipse"/>
            <p:cNvSpPr/>
            <p:nvPr/>
          </p:nvSpPr>
          <p:spPr>
            <a:xfrm rot="2658111">
              <a:off x="776725" y="5127400"/>
              <a:ext cx="144000" cy="144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46" name="45 Elipse"/>
            <p:cNvSpPr/>
            <p:nvPr/>
          </p:nvSpPr>
          <p:spPr>
            <a:xfrm>
              <a:off x="1357656" y="5769304"/>
              <a:ext cx="396000" cy="396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tx1"/>
                  </a:solidFill>
                  <a:hlinkClick r:id="rId4" action="ppaction://hlinksldjump"/>
                </a:rPr>
                <a:t>4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46 Elipse"/>
            <p:cNvSpPr/>
            <p:nvPr/>
          </p:nvSpPr>
          <p:spPr>
            <a:xfrm rot="2658111">
              <a:off x="857401" y="6093304"/>
              <a:ext cx="144000" cy="144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154" name="17 Grupo"/>
          <p:cNvGrpSpPr>
            <a:grpSpLocks/>
          </p:cNvGrpSpPr>
          <p:nvPr/>
        </p:nvGrpSpPr>
        <p:grpSpPr bwMode="auto">
          <a:xfrm>
            <a:off x="34925" y="908050"/>
            <a:ext cx="3529013" cy="3008313"/>
            <a:chOff x="-88947" y="980442"/>
            <a:chExt cx="3527673" cy="3007362"/>
          </a:xfrm>
        </p:grpSpPr>
        <p:sp>
          <p:nvSpPr>
            <p:cNvPr id="49" name="48 Elipse"/>
            <p:cNvSpPr/>
            <p:nvPr/>
          </p:nvSpPr>
          <p:spPr>
            <a:xfrm>
              <a:off x="516054" y="1711694"/>
              <a:ext cx="1584000" cy="158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646" tIns="38323" rIns="76646" bIns="38323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100" b="1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100" b="1" dirty="0">
                  <a:solidFill>
                    <a:prstClr val="black"/>
                  </a:solidFill>
                </a:rPr>
                <a:t>Operacionalización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100" b="1" dirty="0">
                  <a:solidFill>
                    <a:prstClr val="black"/>
                  </a:solidFill>
                </a:rPr>
                <a:t> de la estrategia</a:t>
              </a:r>
            </a:p>
          </p:txBody>
        </p:sp>
        <p:sp>
          <p:nvSpPr>
            <p:cNvPr id="50" name="49 Elipse"/>
            <p:cNvSpPr/>
            <p:nvPr/>
          </p:nvSpPr>
          <p:spPr>
            <a:xfrm>
              <a:off x="1115616" y="2564904"/>
              <a:ext cx="396000" cy="39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tx1"/>
                  </a:solidFill>
                  <a:hlinkClick r:id="rId5" action="ppaction://hlinksldjump"/>
                </a:rPr>
                <a:t>5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50 Elipse"/>
            <p:cNvSpPr/>
            <p:nvPr/>
          </p:nvSpPr>
          <p:spPr>
            <a:xfrm rot="2658111">
              <a:off x="637658" y="2941007"/>
              <a:ext cx="144000" cy="1440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646" tIns="38323" rIns="76646" bIns="3832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53" name="121 CuadroTexto"/>
            <p:cNvSpPr txBox="1">
              <a:spLocks noChangeArrowheads="1"/>
            </p:cNvSpPr>
            <p:nvPr/>
          </p:nvSpPr>
          <p:spPr bwMode="auto">
            <a:xfrm>
              <a:off x="-88947" y="980442"/>
              <a:ext cx="1872539" cy="3927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xtLst/>
          </p:spPr>
          <p:txBody>
            <a:bodyPr lIns="76646" tIns="38323" rIns="76646" bIns="3832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 smtClean="0">
                  <a:solidFill>
                    <a:srgbClr val="000000"/>
                  </a:solidFill>
                  <a:latin typeface="Calibri"/>
                </a:rPr>
                <a:t>1. Desarticular </a:t>
              </a:r>
              <a:r>
                <a:rPr lang="es-CO" sz="1050" dirty="0" smtClean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es-CO" sz="1000" dirty="0">
                  <a:solidFill>
                    <a:srgbClr val="000000"/>
                  </a:solidFill>
                  <a:latin typeface="Calibri"/>
                </a:rPr>
                <a:t>Organizaciones </a:t>
              </a:r>
              <a:r>
                <a:rPr lang="es-CO" sz="1000" dirty="0" smtClean="0">
                  <a:solidFill>
                    <a:srgbClr val="000000"/>
                  </a:solidFill>
                  <a:latin typeface="Calibri"/>
                </a:rPr>
                <a:t>delictivas </a:t>
              </a:r>
            </a:p>
          </p:txBody>
        </p:sp>
        <p:sp>
          <p:nvSpPr>
            <p:cNvPr id="55" name="121 CuadroTexto"/>
            <p:cNvSpPr txBox="1">
              <a:spLocks noChangeArrowheads="1"/>
            </p:cNvSpPr>
            <p:nvPr/>
          </p:nvSpPr>
          <p:spPr bwMode="auto">
            <a:xfrm>
              <a:off x="-17536" y="3140347"/>
              <a:ext cx="1288561" cy="8474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4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rgbClr val="000000"/>
                  </a:solidFill>
                  <a:cs typeface="+mn-cs"/>
                </a:rPr>
                <a:t>3. Fortalecer el trabajo preventivo, mediante controles efectivos para afectar redes de apoyo</a:t>
              </a:r>
            </a:p>
          </p:txBody>
        </p:sp>
        <p:sp>
          <p:nvSpPr>
            <p:cNvPr id="56" name="121 CuadroTexto"/>
            <p:cNvSpPr txBox="1">
              <a:spLocks noChangeArrowheads="1"/>
            </p:cNvSpPr>
            <p:nvPr/>
          </p:nvSpPr>
          <p:spPr bwMode="auto">
            <a:xfrm>
              <a:off x="1894675" y="2924515"/>
              <a:ext cx="1544051" cy="2312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4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lIns="76646" tIns="38323" rIns="76646" bIns="3832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 smtClean="0">
                  <a:solidFill>
                    <a:srgbClr val="000000"/>
                  </a:solidFill>
                  <a:cs typeface="+mn-cs"/>
                </a:rPr>
                <a:t>2. Vigilancia y patrullaje </a:t>
              </a:r>
              <a:endParaRPr lang="es-CO" sz="1000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7" name="56 Elipse"/>
          <p:cNvSpPr/>
          <p:nvPr/>
        </p:nvSpPr>
        <p:spPr bwMode="auto">
          <a:xfrm rot="2658111">
            <a:off x="1949885" y="2738746"/>
            <a:ext cx="144029" cy="14400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46" tIns="38323" rIns="76646" bIns="383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8" name="57 Elipse"/>
          <p:cNvSpPr/>
          <p:nvPr/>
        </p:nvSpPr>
        <p:spPr bwMode="auto">
          <a:xfrm rot="2658111">
            <a:off x="797757" y="1730634"/>
            <a:ext cx="144029" cy="14400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46" tIns="38323" rIns="76646" bIns="383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9" name="58 Elipse"/>
          <p:cNvSpPr/>
          <p:nvPr/>
        </p:nvSpPr>
        <p:spPr bwMode="auto">
          <a:xfrm rot="2658111">
            <a:off x="6402053" y="6135439"/>
            <a:ext cx="143963" cy="14409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46" tIns="38323" rIns="76646" bIns="383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2413" y="115888"/>
            <a:ext cx="2951162" cy="360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PRINCIPIO DE INTEGRALIDAD</a:t>
            </a:r>
          </a:p>
        </p:txBody>
      </p:sp>
      <p:pic>
        <p:nvPicPr>
          <p:cNvPr id="54" name="4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78849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800" b="1" dirty="0" smtClean="0"/>
              <a:t>Seguridad ciudadana. Delincuencia y </a:t>
            </a:r>
            <a:r>
              <a:rPr lang="es-EC" sz="2800" b="1" dirty="0"/>
              <a:t>V</a:t>
            </a:r>
            <a:r>
              <a:rPr lang="es-EC" sz="2800" b="1" dirty="0" smtClean="0"/>
              <a:t>iolencia - Criminalidad. 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800" b="1" dirty="0" smtClean="0"/>
              <a:t>Fundamentos de los análisis de criminalidad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800" b="1" dirty="0" smtClean="0"/>
              <a:t>Interpretación de datos delictuales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800" b="1" dirty="0" smtClean="0"/>
              <a:t>Reducción de las cifras de criminalidad en el Ecuador</a:t>
            </a:r>
            <a:endParaRPr lang="es-EC" sz="2800" b="1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7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Pensando en políticas públicas de seguridad ciudadana desde la dimensión del turismo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800" dirty="0" smtClean="0"/>
              <a:t>Responder a problemas de inseguridad con planes y programas sostenidos que involucren la participación activa de toda la comunidad.</a:t>
            </a:r>
          </a:p>
          <a:p>
            <a:pPr marL="800100" lvl="2" indent="0" algn="just">
              <a:buNone/>
            </a:pPr>
            <a:r>
              <a:rPr lang="es-EC" b="1" dirty="0" smtClean="0"/>
              <a:t>Coordinación interinstitucional y consustancialidad </a:t>
            </a:r>
            <a:r>
              <a:rPr lang="es-EC" b="1" dirty="0"/>
              <a:t>entre las </a:t>
            </a:r>
            <a:r>
              <a:rPr lang="es-EC" b="1" dirty="0" smtClean="0"/>
              <a:t>políticas institucionales  </a:t>
            </a:r>
            <a:endParaRPr lang="es-EC" b="1" dirty="0"/>
          </a:p>
          <a:p>
            <a:pPr marL="800100" lvl="2" indent="0" algn="just">
              <a:buNone/>
            </a:pPr>
            <a:r>
              <a:rPr lang="es-EC" b="1" dirty="0" smtClean="0"/>
              <a:t>Corresponsabilidad </a:t>
            </a:r>
            <a:r>
              <a:rPr lang="es-EC" b="1" dirty="0"/>
              <a:t>como principio rector de la política, estrategia y acciones de seguridad ciudadana</a:t>
            </a:r>
          </a:p>
          <a:p>
            <a:pPr marL="0" indent="0" algn="just">
              <a:buNone/>
            </a:pPr>
            <a:endParaRPr lang="es-EC" sz="2800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Pensando en políticas públicas de seguridad ciudadana desde la dimensión del turismo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800" dirty="0" smtClean="0"/>
              <a:t>Orientar el accionar de todos los actores sociales y evaluar el cumplimiento de compromisos.</a:t>
            </a:r>
          </a:p>
          <a:p>
            <a:pPr algn="just"/>
            <a:r>
              <a:rPr lang="es-EC" sz="2800" dirty="0" smtClean="0"/>
              <a:t>Relacionar inversión, capacitación, infraestructura con metas </a:t>
            </a:r>
          </a:p>
          <a:p>
            <a:pPr algn="just"/>
            <a:r>
              <a:rPr lang="es-EC" sz="2800" dirty="0" smtClean="0"/>
              <a:t>Enfrentar desde la dimensión objetiva y subjetiva</a:t>
            </a:r>
          </a:p>
          <a:p>
            <a:pPr algn="just"/>
            <a:r>
              <a:rPr lang="es-EC" sz="2800" dirty="0" smtClean="0"/>
              <a:t>Generar valor público en temas de seguridad ciudadana</a:t>
            </a:r>
          </a:p>
          <a:p>
            <a:pPr algn="just"/>
            <a:endParaRPr lang="es-EC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9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Falsas premisas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La seguridad no es un problema estadístico</a:t>
            </a:r>
          </a:p>
          <a:p>
            <a:pPr algn="just"/>
            <a:r>
              <a:rPr lang="es-EC" dirty="0" smtClean="0"/>
              <a:t>La seguridad ciudadana no </a:t>
            </a:r>
            <a:r>
              <a:rPr lang="es-EC" dirty="0"/>
              <a:t>es tarea exclusiva de alguien </a:t>
            </a:r>
            <a:endParaRPr lang="es-EC" dirty="0" smtClean="0"/>
          </a:p>
          <a:p>
            <a:pPr algn="just"/>
            <a:r>
              <a:rPr lang="es-EC" dirty="0" smtClean="0"/>
              <a:t>Seguridad ciudadana no es mayor presencia policial</a:t>
            </a:r>
          </a:p>
          <a:p>
            <a:pPr algn="just"/>
            <a:r>
              <a:rPr lang="es-EC" dirty="0" smtClean="0"/>
              <a:t>La seguridad no es un tema discursivo de desacreditar instituciones a través de campañas mediáticas  </a:t>
            </a:r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5400" b="1" dirty="0" smtClean="0"/>
              <a:t>Conclusiones</a:t>
            </a:r>
            <a:endParaRPr lang="es-EC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669424" cy="515807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C" sz="3000" dirty="0" smtClean="0"/>
              <a:t>Noción de Seguridad desde un enfoque de seguridad humana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sz="3000" dirty="0" smtClean="0"/>
              <a:t>Seguridad es un derecho humano que conlleva responsabilidades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sz="3000" dirty="0" smtClean="0"/>
              <a:t>Los fenómenos asociados a la seguridad ciudadana debe enfrentarse desde los principios de integralidad e integración sin disensos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sz="3000" dirty="0" smtClean="0"/>
              <a:t>El problema debe obligar a que las instituciones asuman las competencias y roles fortaleciendo los </a:t>
            </a:r>
            <a:r>
              <a:rPr lang="es-EC" sz="3000" dirty="0"/>
              <a:t>controles internos e </a:t>
            </a:r>
            <a:r>
              <a:rPr lang="es-EC" sz="3000" dirty="0" smtClean="0"/>
              <a:t>incrementando las </a:t>
            </a:r>
            <a:r>
              <a:rPr lang="es-EC" sz="3000" dirty="0"/>
              <a:t>regulaciones. </a:t>
            </a:r>
            <a:endParaRPr lang="es-EC" sz="3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sz="3000" dirty="0" smtClean="0"/>
              <a:t>Sacar del discurso las estadísticas criminales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C" sz="3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EC" sz="3000" dirty="0" smtClean="0"/>
          </a:p>
          <a:p>
            <a:endParaRPr lang="es-EC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5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669424" cy="5158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600" dirty="0" smtClean="0"/>
              <a:t>Comprender las dinámicas criminales es la clave para actuar sobre él y alcanzar niveles de reducción. </a:t>
            </a:r>
          </a:p>
          <a:p>
            <a:pPr marL="0" indent="0" algn="ctr">
              <a:buNone/>
            </a:pPr>
            <a:r>
              <a:rPr lang="es-EC" sz="3600" dirty="0" smtClean="0"/>
              <a:t>Si no hay o no se </a:t>
            </a:r>
            <a:r>
              <a:rPr lang="es-EC" sz="3600" smtClean="0"/>
              <a:t>generan estas condiciones </a:t>
            </a:r>
            <a:r>
              <a:rPr lang="es-EC" sz="3600" dirty="0" smtClean="0"/>
              <a:t>en las organizaciones para abordar el fenómeno a nivel de ciudades y comunidades, entonces se reduce la probabilidad de éxito en las intervenciones. </a:t>
            </a:r>
          </a:p>
          <a:p>
            <a:endParaRPr lang="es-EC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9144000" cy="1142984"/>
          </a:xfrm>
        </p:spPr>
        <p:txBody>
          <a:bodyPr>
            <a:normAutofit/>
          </a:bodyPr>
          <a:lstStyle/>
          <a:p>
            <a:r>
              <a:rPr lang="es-EC" b="1" dirty="0" smtClean="0">
                <a:latin typeface="Century Gothic" panose="020B0502020202020204" pitchFamily="34" charset="0"/>
              </a:rPr>
              <a:t>GRACIAS</a:t>
            </a:r>
            <a:endParaRPr lang="es-EC" dirty="0">
              <a:latin typeface="Century Gothic" panose="020B0502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C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entury Gothic" panose="020B0502020202020204" pitchFamily="34" charset="0"/>
              </a:rPr>
              <a:t>POLICÍA NACIONAL DEL ECUADOR</a:t>
            </a:r>
            <a:endParaRPr lang="es-EC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-514350" algn="l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/>
              <a:t>SEGURIDAD CIUDADANA. </a:t>
            </a:r>
            <a:br>
              <a:rPr lang="es-EC" b="1" dirty="0" smtClean="0"/>
            </a:br>
            <a:r>
              <a:rPr lang="es-EC" b="1" dirty="0" smtClean="0"/>
              <a:t>DELINCUENCIA Y VIOLENCIA - CRIMINALIDAD.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C" sz="2200" b="1" dirty="0" smtClean="0"/>
              <a:t>La seguridad siempre está en el debate público desde varias perspectivas.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C" sz="2200" b="1" dirty="0" smtClean="0"/>
              <a:t> 	</a:t>
            </a:r>
            <a:r>
              <a:rPr lang="es-EC" sz="2200" b="1" dirty="0" smtClean="0">
                <a:solidFill>
                  <a:srgbClr val="FF0000"/>
                </a:solidFill>
              </a:rPr>
              <a:t>Denuncia – Reclamo – Demanda – Exigencia – Propuesta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C" sz="2200" b="1" dirty="0"/>
              <a:t>	F</a:t>
            </a:r>
            <a:r>
              <a:rPr lang="es-EC" sz="2200" b="1" dirty="0" smtClean="0"/>
              <a:t>alsa premisa: Ausencia o ineficiencia de la Policía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s-EC" b="1" dirty="0" smtClean="0"/>
              <a:t>Violencia y Delincuencia </a:t>
            </a:r>
            <a:r>
              <a:rPr lang="es-EC" sz="2200" b="1" dirty="0" smtClean="0"/>
              <a:t>son fenómenos distintos pero están íntimamente relacionadas y tienen alto impacto en la seguridad; </a:t>
            </a:r>
            <a:r>
              <a:rPr lang="es-EC" sz="2800" b="1" i="1" dirty="0" smtClean="0"/>
              <a:t>juntos son actos criminales</a:t>
            </a:r>
            <a:r>
              <a:rPr lang="es-EC" sz="2200" b="1" dirty="0" smtClean="0"/>
              <a:t>.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s-EC" sz="2200" b="1" dirty="0" smtClean="0"/>
              <a:t>El crimen, la violencia y delincuencia cuando son observadas desde las ciencias sociales, sugieren revisar teorías básicas. </a:t>
            </a:r>
            <a:endParaRPr lang="es-EC" sz="22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9 Grupo"/>
          <p:cNvGrpSpPr>
            <a:grpSpLocks/>
          </p:cNvGrpSpPr>
          <p:nvPr/>
        </p:nvGrpSpPr>
        <p:grpSpPr bwMode="auto">
          <a:xfrm>
            <a:off x="-1764704" y="-963488"/>
            <a:ext cx="10729192" cy="8424936"/>
            <a:chOff x="-1404664" y="-963738"/>
            <a:chExt cx="10728127" cy="8424586"/>
          </a:xfrm>
        </p:grpSpPr>
        <p:sp>
          <p:nvSpPr>
            <p:cNvPr id="34" name="33 Circular"/>
            <p:cNvSpPr/>
            <p:nvPr/>
          </p:nvSpPr>
          <p:spPr bwMode="auto">
            <a:xfrm>
              <a:off x="-1404664" y="-963738"/>
              <a:ext cx="7560362" cy="8424586"/>
            </a:xfrm>
            <a:prstGeom prst="pie">
              <a:avLst>
                <a:gd name="adj1" fmla="val 18965167"/>
                <a:gd name="adj2" fmla="val 2802714"/>
              </a:avLst>
            </a:prstGeom>
            <a:gradFill flip="none" rotWithShape="1">
              <a:gsLst>
                <a:gs pos="68000">
                  <a:schemeClr val="bg1">
                    <a:lumMod val="65000"/>
                  </a:schemeClr>
                </a:gs>
                <a:gs pos="40000">
                  <a:schemeClr val="bg1">
                    <a:lumMod val="65000"/>
                    <a:tint val="23500"/>
                    <a:satMod val="160000"/>
                  </a:schemeClr>
                </a:gs>
              </a:gsLst>
              <a:lin ang="11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3" name="28 Grupo"/>
            <p:cNvGrpSpPr>
              <a:grpSpLocks/>
            </p:cNvGrpSpPr>
            <p:nvPr/>
          </p:nvGrpSpPr>
          <p:grpSpPr bwMode="auto">
            <a:xfrm>
              <a:off x="395358" y="116337"/>
              <a:ext cx="8928105" cy="5025555"/>
              <a:chOff x="395358" y="116337"/>
              <a:chExt cx="8928105" cy="5025555"/>
            </a:xfrm>
          </p:grpSpPr>
          <p:sp>
            <p:nvSpPr>
              <p:cNvPr id="35" name="34 Rectángulo redondeado"/>
              <p:cNvSpPr/>
              <p:nvPr/>
            </p:nvSpPr>
            <p:spPr bwMode="auto">
              <a:xfrm>
                <a:off x="444259" y="116337"/>
                <a:ext cx="4183399" cy="723491"/>
              </a:xfrm>
              <a:prstGeom prst="roundRect">
                <a:avLst>
                  <a:gd name="adj" fmla="val 30265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19" tIns="45708" rIns="91419" bIns="45708" anchor="ctr"/>
              <a:lstStyle/>
              <a:p>
                <a:r>
                  <a:rPr lang="es-ES" sz="1400" dirty="0" smtClean="0"/>
                  <a:t>     </a:t>
                </a:r>
              </a:p>
              <a:p>
                <a:r>
                  <a:rPr lang="es-ES" sz="1400" dirty="0"/>
                  <a:t> </a:t>
                </a:r>
                <a:r>
                  <a:rPr lang="es-ES" sz="1400" dirty="0" smtClean="0"/>
                  <a:t>      </a:t>
                </a:r>
                <a:r>
                  <a:rPr lang="es-ES" sz="1400" b="1" dirty="0" smtClean="0"/>
                  <a:t>Teoría </a:t>
                </a:r>
                <a:r>
                  <a:rPr lang="es-ES" sz="1400" b="1" dirty="0"/>
                  <a:t>de las actividades </a:t>
                </a:r>
                <a:r>
                  <a:rPr lang="es-ES" sz="1400" b="1" dirty="0" smtClean="0"/>
                  <a:t>rutinarias.-  </a:t>
                </a:r>
                <a:r>
                  <a:rPr lang="es-ES" sz="1400" dirty="0"/>
                  <a:t>un </a:t>
                </a:r>
                <a:r>
                  <a:rPr lang="es-ES" sz="1400" dirty="0" smtClean="0"/>
                  <a:t>delito</a:t>
                </a:r>
              </a:p>
              <a:p>
                <a:r>
                  <a:rPr lang="es-ES" sz="1400" dirty="0" smtClean="0"/>
                  <a:t>       ocurre </a:t>
                </a:r>
                <a:r>
                  <a:rPr lang="es-ES" sz="1400" dirty="0"/>
                  <a:t>cuando un delincuente y una víctima </a:t>
                </a:r>
                <a:r>
                  <a:rPr lang="es-ES" sz="1400" dirty="0" smtClean="0"/>
                  <a:t>u</a:t>
                </a:r>
              </a:p>
              <a:p>
                <a:r>
                  <a:rPr lang="es-ES" sz="1400" dirty="0"/>
                  <a:t> </a:t>
                </a:r>
                <a:r>
                  <a:rPr lang="es-ES" sz="1400" dirty="0" smtClean="0"/>
                  <a:t>      </a:t>
                </a:r>
                <a:r>
                  <a:rPr lang="es-ES" sz="1400" dirty="0"/>
                  <a:t>objetivo se reúnen en un mismo tiempo y </a:t>
                </a:r>
                <a:r>
                  <a:rPr lang="es-ES" sz="1400" dirty="0" smtClean="0"/>
                  <a:t>lugar. </a:t>
                </a:r>
                <a:r>
                  <a:rPr lang="es-ES" sz="800" dirty="0" smtClean="0"/>
                  <a:t>1</a:t>
                </a:r>
                <a:endParaRPr lang="es-EC" sz="800" dirty="0"/>
              </a:p>
              <a:p>
                <a:endParaRPr lang="es-EC" sz="1400" dirty="0"/>
              </a:p>
            </p:txBody>
          </p:sp>
          <p:sp>
            <p:nvSpPr>
              <p:cNvPr id="38" name="37 Rectángulo redondeado"/>
              <p:cNvSpPr/>
              <p:nvPr/>
            </p:nvSpPr>
            <p:spPr bwMode="auto">
              <a:xfrm>
                <a:off x="4783246" y="116337"/>
                <a:ext cx="4540216" cy="1105626"/>
              </a:xfrm>
              <a:prstGeom prst="roundRect">
                <a:avLst>
                  <a:gd name="adj" fmla="val 30265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19" tIns="45708" rIns="91419" bIns="45708" anchor="ctr"/>
              <a:lstStyle/>
              <a:p>
                <a:pPr defTabSz="912605">
                  <a:defRPr/>
                </a:pPr>
                <a:r>
                  <a:rPr lang="es-CO" sz="1400" b="1" dirty="0" smtClean="0">
                    <a:solidFill>
                      <a:schemeClr val="bg1"/>
                    </a:solidFill>
                  </a:rPr>
                  <a:t>     </a:t>
                </a:r>
              </a:p>
              <a:p>
                <a:pPr defTabSz="912605">
                  <a:defRPr/>
                </a:pPr>
                <a:r>
                  <a:rPr lang="es-CO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s-CO" sz="1400" b="1" dirty="0" smtClean="0">
                    <a:solidFill>
                      <a:schemeClr val="bg1"/>
                    </a:solidFill>
                  </a:rPr>
                  <a:t>    Teoría de la elección racional.-</a:t>
                </a:r>
                <a:r>
                  <a:rPr lang="es-ES" sz="1400" dirty="0"/>
                  <a:t>las </a:t>
                </a:r>
                <a:r>
                  <a:rPr lang="es-ES" sz="1400" dirty="0" smtClean="0"/>
                  <a:t>personas</a:t>
                </a:r>
              </a:p>
              <a:p>
                <a:pPr defTabSz="912605">
                  <a:defRPr/>
                </a:pPr>
                <a:r>
                  <a:rPr lang="es-ES" sz="1400" dirty="0"/>
                  <a:t> </a:t>
                </a:r>
                <a:r>
                  <a:rPr lang="es-ES" sz="1400" dirty="0" smtClean="0"/>
                  <a:t>    </a:t>
                </a:r>
                <a:r>
                  <a:rPr lang="es-ES" sz="1400" dirty="0"/>
                  <a:t>toman decisiones antes de cometer un delito</a:t>
                </a:r>
                <a:r>
                  <a:rPr lang="es-ES" sz="1400" dirty="0" smtClean="0"/>
                  <a:t>,</a:t>
                </a:r>
              </a:p>
              <a:p>
                <a:pPr defTabSz="912605">
                  <a:defRPr/>
                </a:pPr>
                <a:r>
                  <a:rPr lang="es-ES" sz="1400" dirty="0"/>
                  <a:t> </a:t>
                </a:r>
                <a:r>
                  <a:rPr lang="es-ES" sz="1400" dirty="0" smtClean="0"/>
                  <a:t>    </a:t>
                </a:r>
                <a:r>
                  <a:rPr lang="es-ES" sz="1400" dirty="0"/>
                  <a:t>de acuerdo a la percepción de oportunidad </a:t>
                </a:r>
                <a:r>
                  <a:rPr lang="es-ES" sz="1400" dirty="0" smtClean="0"/>
                  <a:t>y</a:t>
                </a:r>
              </a:p>
              <a:p>
                <a:pPr lvl="0"/>
                <a:r>
                  <a:rPr lang="es-ES" sz="1400" dirty="0" smtClean="0"/>
                  <a:t>     recompensa anticipada. </a:t>
                </a:r>
                <a:r>
                  <a:rPr lang="es-ES" sz="800" dirty="0">
                    <a:solidFill>
                      <a:prstClr val="white"/>
                    </a:solidFill>
                  </a:rPr>
                  <a:t>1</a:t>
                </a:r>
                <a:endParaRPr lang="es-EC" sz="800" dirty="0">
                  <a:solidFill>
                    <a:prstClr val="white"/>
                  </a:solidFill>
                </a:endParaRPr>
              </a:p>
              <a:p>
                <a:pPr defTabSz="912605">
                  <a:defRPr/>
                </a:pPr>
                <a:r>
                  <a:rPr lang="es-ES" sz="1400" dirty="0" smtClean="0"/>
                  <a:t> </a:t>
                </a:r>
                <a:endParaRPr lang="es-EC" sz="1400" dirty="0" smtClean="0"/>
              </a:p>
              <a:p>
                <a:pPr algn="ctr" defTabSz="912605">
                  <a:defRPr/>
                </a:pPr>
                <a:r>
                  <a:rPr lang="es-CO" sz="1400" b="1" dirty="0" smtClean="0">
                    <a:solidFill>
                      <a:schemeClr val="bg1"/>
                    </a:solidFill>
                  </a:rPr>
                  <a:t>   </a:t>
                </a:r>
                <a:endParaRPr lang="es-CO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38 Rectángulo redondeado"/>
              <p:cNvSpPr/>
              <p:nvPr/>
            </p:nvSpPr>
            <p:spPr bwMode="auto">
              <a:xfrm>
                <a:off x="4767879" y="1412427"/>
                <a:ext cx="4555583" cy="1043434"/>
              </a:xfrm>
              <a:prstGeom prst="roundRect">
                <a:avLst>
                  <a:gd name="adj" fmla="val 30265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19" tIns="45708" rIns="91419" bIns="45708" anchor="ctr"/>
              <a:lstStyle/>
              <a:p>
                <a:pPr algn="ctr" defTabSz="912605">
                  <a:defRPr/>
                </a:pPr>
                <a:r>
                  <a:rPr lang="es-ES" sz="1400" b="1" dirty="0" smtClean="0">
                    <a:solidFill>
                      <a:schemeClr val="bg1"/>
                    </a:solidFill>
                  </a:rPr>
                  <a:t>    </a:t>
                </a:r>
              </a:p>
              <a:p>
                <a:pPr defTabSz="912605">
                  <a:defRPr/>
                </a:pPr>
                <a:r>
                  <a:rPr lang="es-ES" sz="1400" b="1" dirty="0">
                    <a:solidFill>
                      <a:schemeClr val="bg1"/>
                    </a:solidFill>
                  </a:rPr>
                  <a:t>  </a:t>
                </a:r>
                <a:r>
                  <a:rPr lang="es-ES" sz="1400" b="1" dirty="0" smtClean="0">
                    <a:solidFill>
                      <a:schemeClr val="bg1"/>
                    </a:solidFill>
                  </a:rPr>
                  <a:t>   Teoría de patrones.- </a:t>
                </a:r>
                <a:r>
                  <a:rPr lang="es-ES" sz="1400" dirty="0"/>
                  <a:t>La teoría sugiere que, </a:t>
                </a:r>
                <a:endParaRPr lang="es-ES" sz="1400" dirty="0" smtClean="0"/>
              </a:p>
              <a:p>
                <a:pPr defTabSz="912605">
                  <a:defRPr/>
                </a:pPr>
                <a:r>
                  <a:rPr lang="es-ES" sz="1400" dirty="0"/>
                  <a:t> </a:t>
                </a:r>
                <a:r>
                  <a:rPr lang="es-ES" sz="1400" dirty="0" smtClean="0"/>
                  <a:t>    cuando </a:t>
                </a:r>
                <a:r>
                  <a:rPr lang="es-ES" sz="1400" dirty="0"/>
                  <a:t>ocurre un delito, es porque se </a:t>
                </a:r>
                <a:r>
                  <a:rPr lang="es-ES" sz="1400" dirty="0" smtClean="0"/>
                  <a:t>cruzan</a:t>
                </a:r>
              </a:p>
              <a:p>
                <a:pPr defTabSz="912605">
                  <a:defRPr/>
                </a:pPr>
                <a:r>
                  <a:rPr lang="es-ES" sz="1400" dirty="0"/>
                  <a:t> </a:t>
                </a:r>
                <a:r>
                  <a:rPr lang="es-ES" sz="1400" dirty="0" smtClean="0"/>
                  <a:t>    infractores </a:t>
                </a:r>
                <a:r>
                  <a:rPr lang="es-ES" sz="1400" dirty="0"/>
                  <a:t>y víctimas dentro de algunas </a:t>
                </a:r>
                <a:r>
                  <a:rPr lang="es-ES" sz="1400" dirty="0" smtClean="0"/>
                  <a:t>de</a:t>
                </a:r>
              </a:p>
              <a:p>
                <a:pPr lvl="0"/>
                <a:r>
                  <a:rPr lang="es-ES" sz="1400" dirty="0" smtClean="0"/>
                  <a:t>     estas zonas de actividad (nodo, ruta). </a:t>
                </a:r>
                <a:r>
                  <a:rPr lang="es-ES" sz="800" dirty="0">
                    <a:solidFill>
                      <a:prstClr val="white"/>
                    </a:solidFill>
                  </a:rPr>
                  <a:t>1</a:t>
                </a:r>
                <a:endParaRPr lang="es-EC" sz="800" dirty="0">
                  <a:solidFill>
                    <a:prstClr val="white"/>
                  </a:solidFill>
                </a:endParaRPr>
              </a:p>
              <a:p>
                <a:pPr defTabSz="912605">
                  <a:defRPr/>
                </a:pPr>
                <a:endParaRPr lang="es-EC" sz="1400" dirty="0" smtClean="0"/>
              </a:p>
              <a:p>
                <a:pPr algn="ctr" defTabSz="912605">
                  <a:defRPr/>
                </a:pPr>
                <a:r>
                  <a:rPr lang="es-ES" sz="1400" b="1" dirty="0" smtClean="0">
                    <a:solidFill>
                      <a:schemeClr val="bg1"/>
                    </a:solidFill>
                  </a:rPr>
                  <a:t> </a:t>
                </a:r>
                <a:endParaRPr lang="es-CO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39 Rectángulo redondeado"/>
              <p:cNvSpPr/>
              <p:nvPr/>
            </p:nvSpPr>
            <p:spPr bwMode="auto">
              <a:xfrm>
                <a:off x="4702263" y="2708517"/>
                <a:ext cx="4621200" cy="1043433"/>
              </a:xfrm>
              <a:prstGeom prst="roundRect">
                <a:avLst>
                  <a:gd name="adj" fmla="val 30265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19" tIns="45708" rIns="91419" bIns="45708" anchor="ctr"/>
              <a:lstStyle/>
              <a:p>
                <a:r>
                  <a:rPr lang="es-ES" sz="14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s-E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400" b="1" dirty="0" smtClean="0">
                    <a:solidFill>
                      <a:schemeClr val="bg1"/>
                    </a:solidFill>
                  </a:rPr>
                  <a:t>     Teoría de la oportunidad.- </a:t>
                </a:r>
                <a:r>
                  <a:rPr lang="es-ES" sz="1400" dirty="0"/>
                  <a:t>es la idea de que la </a:t>
                </a:r>
                <a:endParaRPr lang="es-ES" sz="1400" dirty="0" smtClean="0"/>
              </a:p>
              <a:p>
                <a:r>
                  <a:rPr lang="es-ES" sz="1400" dirty="0"/>
                  <a:t> </a:t>
                </a:r>
                <a:r>
                  <a:rPr lang="es-ES" sz="1400" dirty="0" smtClean="0"/>
                  <a:t>     cantidad </a:t>
                </a:r>
                <a:r>
                  <a:rPr lang="es-ES" sz="1400" dirty="0"/>
                  <a:t>de </a:t>
                </a:r>
                <a:r>
                  <a:rPr lang="es-ES" sz="1400" dirty="0" smtClean="0"/>
                  <a:t>delitos que </a:t>
                </a:r>
                <a:r>
                  <a:rPr lang="es-ES" sz="1400" dirty="0"/>
                  <a:t>ocurren está </a:t>
                </a:r>
                <a:r>
                  <a:rPr lang="es-ES" sz="1400" dirty="0" smtClean="0"/>
                  <a:t>vinculada </a:t>
                </a:r>
                <a:r>
                  <a:rPr lang="es-ES" sz="1400" dirty="0"/>
                  <a:t>estrechamente con la cantidad </a:t>
                </a:r>
                <a:r>
                  <a:rPr lang="es-ES" sz="1400" dirty="0" smtClean="0"/>
                  <a:t>de oportunidades </a:t>
                </a:r>
              </a:p>
              <a:p>
                <a:pPr lvl="0"/>
                <a:r>
                  <a:rPr lang="es-ES" sz="1400" dirty="0" smtClean="0"/>
                  <a:t>      para su perpetración. </a:t>
                </a:r>
                <a:r>
                  <a:rPr lang="es-ES" sz="800" dirty="0">
                    <a:solidFill>
                      <a:prstClr val="white"/>
                    </a:solidFill>
                  </a:rPr>
                  <a:t>1</a:t>
                </a:r>
                <a:endParaRPr lang="es-EC" sz="800" dirty="0">
                  <a:solidFill>
                    <a:prstClr val="white"/>
                  </a:solidFill>
                </a:endParaRPr>
              </a:p>
              <a:p>
                <a:endParaRPr lang="es-EC" sz="1400" dirty="0" smtClean="0"/>
              </a:p>
              <a:p>
                <a:pPr algn="ctr" defTabSz="912605">
                  <a:defRPr/>
                </a:pPr>
                <a:r>
                  <a:rPr lang="es-ES" sz="1400" b="1" dirty="0" smtClean="0">
                    <a:solidFill>
                      <a:schemeClr val="bg1"/>
                    </a:solidFill>
                  </a:rPr>
                  <a:t>  </a:t>
                </a:r>
                <a:endParaRPr lang="es-CO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40 Elipse"/>
              <p:cNvSpPr/>
              <p:nvPr/>
            </p:nvSpPr>
            <p:spPr bwMode="auto">
              <a:xfrm>
                <a:off x="4715408" y="256906"/>
                <a:ext cx="353799" cy="32414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9" tIns="45708" rIns="91419" bIns="45708" anchor="ctr"/>
              <a:lstStyle/>
              <a:p>
                <a:pPr algn="ctr" defTabSz="912605">
                  <a:defRPr/>
                </a:pPr>
                <a:r>
                  <a:rPr lang="es-CO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42 Elipse"/>
              <p:cNvSpPr/>
              <p:nvPr/>
            </p:nvSpPr>
            <p:spPr bwMode="auto">
              <a:xfrm>
                <a:off x="4715408" y="1412427"/>
                <a:ext cx="346555" cy="32414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9" tIns="45708" rIns="91419" bIns="45708" anchor="ctr"/>
              <a:lstStyle/>
              <a:p>
                <a:pPr algn="ctr" defTabSz="912605">
                  <a:defRPr/>
                </a:pPr>
                <a:r>
                  <a:rPr lang="es-CO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5" name="44 Rectángulo redondeado"/>
              <p:cNvSpPr/>
              <p:nvPr/>
            </p:nvSpPr>
            <p:spPr bwMode="auto">
              <a:xfrm>
                <a:off x="4761768" y="3912484"/>
                <a:ext cx="4561695" cy="1229408"/>
              </a:xfrm>
              <a:prstGeom prst="roundRect">
                <a:avLst>
                  <a:gd name="adj" fmla="val 30265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19" tIns="45708" rIns="91419" bIns="45708" anchor="ctr"/>
              <a:lstStyle/>
              <a:p>
                <a:endParaRPr lang="es-EC" sz="1400" dirty="0" smtClean="0"/>
              </a:p>
              <a:p>
                <a:endParaRPr lang="es-EC" sz="1400" dirty="0"/>
              </a:p>
              <a:p>
                <a:r>
                  <a:rPr lang="es-EC" sz="1400" dirty="0" smtClean="0"/>
                  <a:t>    </a:t>
                </a:r>
                <a:r>
                  <a:rPr lang="es-EC" sz="1400" b="1" dirty="0" smtClean="0"/>
                  <a:t>Anomia Social.- </a:t>
                </a:r>
                <a:r>
                  <a:rPr lang="es-EC" sz="1400" dirty="0" smtClean="0"/>
                  <a:t>Expresa </a:t>
                </a:r>
                <a:r>
                  <a:rPr lang="es-EC" sz="1400" dirty="0"/>
                  <a:t>el fenómeno patológico </a:t>
                </a:r>
                <a:r>
                  <a:rPr lang="es-EC" sz="1400" dirty="0" smtClean="0"/>
                  <a:t>de</a:t>
                </a:r>
              </a:p>
              <a:p>
                <a:r>
                  <a:rPr lang="es-EC" sz="1400" dirty="0"/>
                  <a:t> </a:t>
                </a:r>
                <a:r>
                  <a:rPr lang="es-EC" sz="1400" dirty="0" smtClean="0"/>
                  <a:t>  desorganización social</a:t>
                </a:r>
                <a:r>
                  <a:rPr lang="es-EC" sz="1400" dirty="0"/>
                  <a:t>, que se da cuando las </a:t>
                </a:r>
                <a:r>
                  <a:rPr lang="es-EC" sz="1400" dirty="0" smtClean="0"/>
                  <a:t>normas</a:t>
                </a:r>
                <a:r>
                  <a:rPr lang="es-EC" sz="1400" dirty="0"/>
                  <a:t> </a:t>
                </a:r>
                <a:r>
                  <a:rPr lang="es-EC" sz="1400" dirty="0" smtClean="0"/>
                  <a:t>no</a:t>
                </a:r>
              </a:p>
              <a:p>
                <a:r>
                  <a:rPr lang="es-EC" sz="1400" dirty="0"/>
                  <a:t> </a:t>
                </a:r>
                <a:r>
                  <a:rPr lang="es-EC" sz="1400" dirty="0" smtClean="0"/>
                  <a:t>  satisfacen  al</a:t>
                </a:r>
                <a:r>
                  <a:rPr lang="es-EC" sz="1400" dirty="0"/>
                  <a:t> </a:t>
                </a:r>
                <a:r>
                  <a:rPr lang="es-EC" sz="1400" dirty="0" smtClean="0"/>
                  <a:t>individuo, </a:t>
                </a:r>
                <a:r>
                  <a:rPr lang="es-EC" sz="1400" dirty="0"/>
                  <a:t>produciéndose un vacío </a:t>
                </a:r>
                <a:r>
                  <a:rPr lang="es-EC" sz="1400" dirty="0" smtClean="0"/>
                  <a:t>de</a:t>
                </a:r>
              </a:p>
              <a:p>
                <a:r>
                  <a:rPr lang="es-EC" sz="1400" dirty="0"/>
                  <a:t> </a:t>
                </a:r>
                <a:r>
                  <a:rPr lang="es-EC" sz="1400" dirty="0" smtClean="0"/>
                  <a:t>  </a:t>
                </a:r>
                <a:r>
                  <a:rPr lang="es-EC" sz="1400" dirty="0"/>
                  <a:t>normas, </a:t>
                </a:r>
                <a:r>
                  <a:rPr lang="es-EC" sz="1400" dirty="0" smtClean="0"/>
                  <a:t>o cuando </a:t>
                </a:r>
                <a:r>
                  <a:rPr lang="es-EC" sz="1400" dirty="0"/>
                  <a:t>el individuo no esta integrado a la </a:t>
                </a:r>
                <a:endParaRPr lang="es-EC" sz="1400" dirty="0" smtClean="0"/>
              </a:p>
              <a:p>
                <a:r>
                  <a:rPr lang="es-EC" sz="1400" dirty="0"/>
                  <a:t> </a:t>
                </a:r>
                <a:r>
                  <a:rPr lang="es-EC" sz="1400" dirty="0" smtClean="0"/>
                  <a:t>  sociedad.</a:t>
                </a:r>
                <a:r>
                  <a:rPr lang="es-EC" sz="1400" dirty="0"/>
                  <a:t/>
                </a:r>
                <a:br>
                  <a:rPr lang="es-EC" sz="1400" dirty="0"/>
                </a:br>
                <a:r>
                  <a:rPr lang="es-EC" sz="1400" dirty="0"/>
                  <a:t/>
                </a:r>
                <a:br>
                  <a:rPr lang="es-EC" sz="1400" dirty="0"/>
                </a:br>
                <a:endParaRPr lang="es-EC" sz="1400" dirty="0"/>
              </a:p>
            </p:txBody>
          </p:sp>
          <p:sp>
            <p:nvSpPr>
              <p:cNvPr id="46" name="45 Elipse"/>
              <p:cNvSpPr/>
              <p:nvPr/>
            </p:nvSpPr>
            <p:spPr bwMode="auto">
              <a:xfrm>
                <a:off x="4702263" y="2718024"/>
                <a:ext cx="324009" cy="32414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9" tIns="45708" rIns="91419" bIns="45708" anchor="ctr"/>
              <a:lstStyle/>
              <a:p>
                <a:pPr algn="ctr" defTabSz="912605">
                  <a:defRPr/>
                </a:pPr>
                <a:r>
                  <a:rPr lang="es-CO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0" name="3 Rectángulo"/>
              <p:cNvSpPr>
                <a:spLocks noChangeArrowheads="1"/>
              </p:cNvSpPr>
              <p:nvPr/>
            </p:nvSpPr>
            <p:spPr bwMode="auto">
              <a:xfrm>
                <a:off x="430319" y="2885625"/>
                <a:ext cx="3720416" cy="83096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s-CO" sz="2400" b="1" dirty="0">
                    <a:latin typeface="+mj-lt"/>
                    <a:ea typeface="+mj-ea"/>
                  </a:rPr>
                  <a:t>C</a:t>
                </a:r>
                <a:r>
                  <a:rPr lang="es-CO" sz="2400" b="1" dirty="0" smtClean="0">
                    <a:latin typeface="+mj-lt"/>
                    <a:ea typeface="+mj-ea"/>
                  </a:rPr>
                  <a:t>riminalidad, violencia y delincuencia</a:t>
                </a:r>
                <a:endParaRPr lang="es-CO" sz="2400" b="1" dirty="0">
                  <a:latin typeface="+mj-lt"/>
                  <a:ea typeface="+mj-ea"/>
                </a:endParaRPr>
              </a:p>
            </p:txBody>
          </p:sp>
          <p:sp>
            <p:nvSpPr>
              <p:cNvPr id="51" name="50 Elipse"/>
              <p:cNvSpPr/>
              <p:nvPr/>
            </p:nvSpPr>
            <p:spPr bwMode="auto">
              <a:xfrm>
                <a:off x="395358" y="186676"/>
                <a:ext cx="304094" cy="32414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9" tIns="45708" rIns="91419" bIns="45708" anchor="ctr"/>
              <a:lstStyle/>
              <a:p>
                <a:pPr algn="ctr" defTabSz="912605">
                  <a:defRPr/>
                </a:pPr>
                <a:r>
                  <a:rPr lang="es-CO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2" name="51 Elipse"/>
              <p:cNvSpPr/>
              <p:nvPr/>
            </p:nvSpPr>
            <p:spPr bwMode="auto">
              <a:xfrm>
                <a:off x="4716911" y="3788592"/>
                <a:ext cx="309360" cy="32414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9" tIns="45708" rIns="91419" bIns="45708" anchor="ctr"/>
              <a:lstStyle/>
              <a:p>
                <a:pPr algn="ctr" defTabSz="912605">
                  <a:defRPr/>
                </a:pPr>
                <a:r>
                  <a:rPr lang="es-CO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sp>
        <p:nvSpPr>
          <p:cNvPr id="5" name="4 CuadroTexto"/>
          <p:cNvSpPr txBox="1"/>
          <p:nvPr/>
        </p:nvSpPr>
        <p:spPr>
          <a:xfrm>
            <a:off x="2601290" y="6438955"/>
            <a:ext cx="421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/>
              <a:t>1.  Fundación Paz Ciudadana, 2010, Asociación Internacional de Analistas Delictuales IACA. </a:t>
            </a:r>
            <a:endParaRPr lang="es-EC" sz="1000" dirty="0"/>
          </a:p>
        </p:txBody>
      </p:sp>
      <p:sp>
        <p:nvSpPr>
          <p:cNvPr id="22" name="21 Rectángulo redondeado"/>
          <p:cNvSpPr/>
          <p:nvPr/>
        </p:nvSpPr>
        <p:spPr bwMode="auto">
          <a:xfrm>
            <a:off x="4400837" y="5367893"/>
            <a:ext cx="4562148" cy="941427"/>
          </a:xfrm>
          <a:prstGeom prst="roundRect">
            <a:avLst>
              <a:gd name="adj" fmla="val 30265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9" tIns="45708" rIns="91419" bIns="45708" anchor="ctr"/>
          <a:lstStyle/>
          <a:p>
            <a:endParaRPr lang="es-EC" sz="1400" dirty="0" smtClean="0"/>
          </a:p>
          <a:p>
            <a:endParaRPr lang="es-EC" sz="1400" dirty="0"/>
          </a:p>
          <a:p>
            <a:r>
              <a:rPr lang="es-EC" sz="1400" dirty="0" smtClean="0"/>
              <a:t>    </a:t>
            </a:r>
            <a:r>
              <a:rPr lang="es-EC" sz="1600" b="1" dirty="0"/>
              <a:t>F</a:t>
            </a:r>
            <a:r>
              <a:rPr lang="es-EC" sz="1600" b="1" dirty="0" smtClean="0"/>
              <a:t>ormas de socialización</a:t>
            </a:r>
            <a:r>
              <a:rPr lang="es-EC" sz="1400" b="1" dirty="0" smtClean="0"/>
              <a:t>.-  la violencia, delincuencia y criminalidad comprenden dimensiones organizativas, institucionales y culturales. </a:t>
            </a:r>
            <a:r>
              <a:rPr lang="es-EC" sz="1400" b="1" dirty="0"/>
              <a:t/>
            </a:r>
            <a:br>
              <a:rPr lang="es-EC" sz="1400" b="1" dirty="0"/>
            </a:br>
            <a:endParaRPr lang="es-EC" sz="1400" b="1" dirty="0"/>
          </a:p>
        </p:txBody>
      </p:sp>
      <p:sp>
        <p:nvSpPr>
          <p:cNvPr id="23" name="22 Elipse"/>
          <p:cNvSpPr/>
          <p:nvPr/>
        </p:nvSpPr>
        <p:spPr bwMode="auto">
          <a:xfrm>
            <a:off x="4355976" y="5243996"/>
            <a:ext cx="309391" cy="3241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8" rIns="91419" bIns="45708" anchor="ctr"/>
          <a:lstStyle/>
          <a:p>
            <a:pPr algn="ctr" defTabSz="912605">
              <a:defRPr/>
            </a:pPr>
            <a:r>
              <a:rPr lang="es-CO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23 Rectángulo redondeado"/>
          <p:cNvSpPr/>
          <p:nvPr/>
        </p:nvSpPr>
        <p:spPr bwMode="auto">
          <a:xfrm>
            <a:off x="100154" y="5517232"/>
            <a:ext cx="4183814" cy="723521"/>
          </a:xfrm>
          <a:prstGeom prst="roundRect">
            <a:avLst>
              <a:gd name="adj" fmla="val 30265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9" tIns="45708" rIns="91419" bIns="45708" anchor="ctr"/>
          <a:lstStyle/>
          <a:p>
            <a:r>
              <a:rPr lang="es-ES" sz="1400" dirty="0" smtClean="0"/>
              <a:t>     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   </a:t>
            </a:r>
            <a:r>
              <a:rPr lang="es-ES" sz="2000" b="1" dirty="0" smtClean="0"/>
              <a:t>Teoría </a:t>
            </a:r>
            <a:r>
              <a:rPr lang="es-ES" sz="2000" b="1" dirty="0"/>
              <a:t>de </a:t>
            </a:r>
            <a:r>
              <a:rPr lang="es-ES" sz="2000" b="1" dirty="0" smtClean="0"/>
              <a:t>la tarea restante.- </a:t>
            </a:r>
            <a:endParaRPr lang="es-EC" sz="1050" b="1" dirty="0"/>
          </a:p>
          <a:p>
            <a:endParaRPr lang="es-EC" sz="1400" dirty="0"/>
          </a:p>
        </p:txBody>
      </p:sp>
      <p:sp>
        <p:nvSpPr>
          <p:cNvPr id="25" name="24 Elipse"/>
          <p:cNvSpPr/>
          <p:nvPr/>
        </p:nvSpPr>
        <p:spPr bwMode="auto">
          <a:xfrm>
            <a:off x="51248" y="5587574"/>
            <a:ext cx="304124" cy="3241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8" rIns="91419" bIns="45708" anchor="ctr"/>
          <a:lstStyle/>
          <a:p>
            <a:pPr algn="ctr" defTabSz="912605">
              <a:defRPr/>
            </a:pPr>
            <a:r>
              <a:rPr lang="es-CO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21" name="4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5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175" y="1241425"/>
            <a:ext cx="2000250" cy="1592263"/>
          </a:xfrm>
          <a:custGeom>
            <a:avLst/>
            <a:gdLst/>
            <a:ahLst/>
            <a:cxnLst/>
            <a:rect l="l" t="t" r="r" b="b"/>
            <a:pathLst>
              <a:path w="2000083" h="1591182">
                <a:moveTo>
                  <a:pt x="0" y="795527"/>
                </a:moveTo>
                <a:lnTo>
                  <a:pt x="3315" y="860782"/>
                </a:lnTo>
                <a:lnTo>
                  <a:pt x="13089" y="924585"/>
                </a:lnTo>
                <a:lnTo>
                  <a:pt x="29064" y="986730"/>
                </a:lnTo>
                <a:lnTo>
                  <a:pt x="50983" y="1047013"/>
                </a:lnTo>
                <a:lnTo>
                  <a:pt x="78589" y="1105229"/>
                </a:lnTo>
                <a:lnTo>
                  <a:pt x="111623" y="1161173"/>
                </a:lnTo>
                <a:lnTo>
                  <a:pt x="149830" y="1214641"/>
                </a:lnTo>
                <a:lnTo>
                  <a:pt x="192951" y="1265427"/>
                </a:lnTo>
                <a:lnTo>
                  <a:pt x="240729" y="1313328"/>
                </a:lnTo>
                <a:lnTo>
                  <a:pt x="292907" y="1358138"/>
                </a:lnTo>
                <a:lnTo>
                  <a:pt x="349227" y="1399651"/>
                </a:lnTo>
                <a:lnTo>
                  <a:pt x="409432" y="1437665"/>
                </a:lnTo>
                <a:lnTo>
                  <a:pt x="473265" y="1471973"/>
                </a:lnTo>
                <a:lnTo>
                  <a:pt x="540468" y="1502371"/>
                </a:lnTo>
                <a:lnTo>
                  <a:pt x="610783" y="1528655"/>
                </a:lnTo>
                <a:lnTo>
                  <a:pt x="683955" y="1550619"/>
                </a:lnTo>
                <a:lnTo>
                  <a:pt x="759724" y="1568058"/>
                </a:lnTo>
                <a:lnTo>
                  <a:pt x="837834" y="1580768"/>
                </a:lnTo>
                <a:lnTo>
                  <a:pt x="918027" y="1588545"/>
                </a:lnTo>
                <a:lnTo>
                  <a:pt x="1000047" y="1591182"/>
                </a:lnTo>
                <a:lnTo>
                  <a:pt x="1082073" y="1588545"/>
                </a:lnTo>
                <a:lnTo>
                  <a:pt x="1162271" y="1580768"/>
                </a:lnTo>
                <a:lnTo>
                  <a:pt x="1240385" y="1568058"/>
                </a:lnTo>
                <a:lnTo>
                  <a:pt x="1316157" y="1550619"/>
                </a:lnTo>
                <a:lnTo>
                  <a:pt x="1389330" y="1528655"/>
                </a:lnTo>
                <a:lnTo>
                  <a:pt x="1459646" y="1502371"/>
                </a:lnTo>
                <a:lnTo>
                  <a:pt x="1526848" y="1471973"/>
                </a:lnTo>
                <a:lnTo>
                  <a:pt x="1590679" y="1437665"/>
                </a:lnTo>
                <a:lnTo>
                  <a:pt x="1650882" y="1399651"/>
                </a:lnTo>
                <a:lnTo>
                  <a:pt x="1707200" y="1358138"/>
                </a:lnTo>
                <a:lnTo>
                  <a:pt x="1759375" y="1313328"/>
                </a:lnTo>
                <a:lnTo>
                  <a:pt x="1807150" y="1265427"/>
                </a:lnTo>
                <a:lnTo>
                  <a:pt x="1850268" y="1214641"/>
                </a:lnTo>
                <a:lnTo>
                  <a:pt x="1888471" y="1161173"/>
                </a:lnTo>
                <a:lnTo>
                  <a:pt x="1921503" y="1105229"/>
                </a:lnTo>
                <a:lnTo>
                  <a:pt x="1949106" y="1047013"/>
                </a:lnTo>
                <a:lnTo>
                  <a:pt x="1971022" y="986730"/>
                </a:lnTo>
                <a:lnTo>
                  <a:pt x="1986995" y="924585"/>
                </a:lnTo>
                <a:lnTo>
                  <a:pt x="1996768" y="860782"/>
                </a:lnTo>
                <a:lnTo>
                  <a:pt x="2000083" y="795527"/>
                </a:lnTo>
                <a:lnTo>
                  <a:pt x="1996768" y="730291"/>
                </a:lnTo>
                <a:lnTo>
                  <a:pt x="1986995" y="666505"/>
                </a:lnTo>
                <a:lnTo>
                  <a:pt x="1971022" y="604374"/>
                </a:lnTo>
                <a:lnTo>
                  <a:pt x="1949106" y="544104"/>
                </a:lnTo>
                <a:lnTo>
                  <a:pt x="1921503" y="485900"/>
                </a:lnTo>
                <a:lnTo>
                  <a:pt x="1888471" y="429965"/>
                </a:lnTo>
                <a:lnTo>
                  <a:pt x="1850268" y="376506"/>
                </a:lnTo>
                <a:lnTo>
                  <a:pt x="1807150" y="325727"/>
                </a:lnTo>
                <a:lnTo>
                  <a:pt x="1759375" y="277833"/>
                </a:lnTo>
                <a:lnTo>
                  <a:pt x="1707200" y="233029"/>
                </a:lnTo>
                <a:lnTo>
                  <a:pt x="1650882" y="191519"/>
                </a:lnTo>
                <a:lnTo>
                  <a:pt x="1590679" y="153509"/>
                </a:lnTo>
                <a:lnTo>
                  <a:pt x="1526848" y="119203"/>
                </a:lnTo>
                <a:lnTo>
                  <a:pt x="1459646" y="88807"/>
                </a:lnTo>
                <a:lnTo>
                  <a:pt x="1389330" y="62525"/>
                </a:lnTo>
                <a:lnTo>
                  <a:pt x="1316157" y="40562"/>
                </a:lnTo>
                <a:lnTo>
                  <a:pt x="1240385" y="23123"/>
                </a:lnTo>
                <a:lnTo>
                  <a:pt x="1162271" y="10413"/>
                </a:lnTo>
                <a:lnTo>
                  <a:pt x="1082073" y="2637"/>
                </a:lnTo>
                <a:lnTo>
                  <a:pt x="1000047" y="0"/>
                </a:lnTo>
                <a:lnTo>
                  <a:pt x="918027" y="2637"/>
                </a:lnTo>
                <a:lnTo>
                  <a:pt x="837834" y="10413"/>
                </a:lnTo>
                <a:lnTo>
                  <a:pt x="759724" y="23123"/>
                </a:lnTo>
                <a:lnTo>
                  <a:pt x="683955" y="40562"/>
                </a:lnTo>
                <a:lnTo>
                  <a:pt x="610783" y="62525"/>
                </a:lnTo>
                <a:lnTo>
                  <a:pt x="540468" y="88807"/>
                </a:lnTo>
                <a:lnTo>
                  <a:pt x="473265" y="119203"/>
                </a:lnTo>
                <a:lnTo>
                  <a:pt x="409432" y="153509"/>
                </a:lnTo>
                <a:lnTo>
                  <a:pt x="349227" y="191519"/>
                </a:lnTo>
                <a:lnTo>
                  <a:pt x="292907" y="233029"/>
                </a:lnTo>
                <a:lnTo>
                  <a:pt x="240729" y="277833"/>
                </a:lnTo>
                <a:lnTo>
                  <a:pt x="192951" y="325727"/>
                </a:lnTo>
                <a:lnTo>
                  <a:pt x="149830" y="376506"/>
                </a:lnTo>
                <a:lnTo>
                  <a:pt x="111623" y="429965"/>
                </a:lnTo>
                <a:lnTo>
                  <a:pt x="78588" y="485900"/>
                </a:lnTo>
                <a:lnTo>
                  <a:pt x="50983" y="544104"/>
                </a:lnTo>
                <a:lnTo>
                  <a:pt x="29064" y="604374"/>
                </a:lnTo>
                <a:lnTo>
                  <a:pt x="13089" y="666505"/>
                </a:lnTo>
                <a:lnTo>
                  <a:pt x="3315" y="730291"/>
                </a:lnTo>
                <a:lnTo>
                  <a:pt x="0" y="7955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84338" y="1241425"/>
            <a:ext cx="1592262" cy="1592263"/>
          </a:xfrm>
          <a:custGeom>
            <a:avLst/>
            <a:gdLst/>
            <a:ahLst/>
            <a:cxnLst/>
            <a:rect l="l" t="t" r="r" b="b"/>
            <a:pathLst>
              <a:path w="1591183" h="1591182">
                <a:moveTo>
                  <a:pt x="0" y="795527"/>
                </a:moveTo>
                <a:lnTo>
                  <a:pt x="2637" y="860782"/>
                </a:lnTo>
                <a:lnTo>
                  <a:pt x="10413" y="924585"/>
                </a:lnTo>
                <a:lnTo>
                  <a:pt x="23124" y="986730"/>
                </a:lnTo>
                <a:lnTo>
                  <a:pt x="40563" y="1047013"/>
                </a:lnTo>
                <a:lnTo>
                  <a:pt x="62527" y="1105229"/>
                </a:lnTo>
                <a:lnTo>
                  <a:pt x="88811" y="1161173"/>
                </a:lnTo>
                <a:lnTo>
                  <a:pt x="119209" y="1214641"/>
                </a:lnTo>
                <a:lnTo>
                  <a:pt x="153517" y="1265427"/>
                </a:lnTo>
                <a:lnTo>
                  <a:pt x="191531" y="1313328"/>
                </a:lnTo>
                <a:lnTo>
                  <a:pt x="233044" y="1358138"/>
                </a:lnTo>
                <a:lnTo>
                  <a:pt x="277854" y="1399651"/>
                </a:lnTo>
                <a:lnTo>
                  <a:pt x="325755" y="1437665"/>
                </a:lnTo>
                <a:lnTo>
                  <a:pt x="376541" y="1471973"/>
                </a:lnTo>
                <a:lnTo>
                  <a:pt x="430009" y="1502371"/>
                </a:lnTo>
                <a:lnTo>
                  <a:pt x="485953" y="1528655"/>
                </a:lnTo>
                <a:lnTo>
                  <a:pt x="544169" y="1550619"/>
                </a:lnTo>
                <a:lnTo>
                  <a:pt x="604452" y="1568058"/>
                </a:lnTo>
                <a:lnTo>
                  <a:pt x="666597" y="1580768"/>
                </a:lnTo>
                <a:lnTo>
                  <a:pt x="730400" y="1588545"/>
                </a:lnTo>
                <a:lnTo>
                  <a:pt x="795655" y="1591182"/>
                </a:lnTo>
                <a:lnTo>
                  <a:pt x="860891" y="1588545"/>
                </a:lnTo>
                <a:lnTo>
                  <a:pt x="924677" y="1580768"/>
                </a:lnTo>
                <a:lnTo>
                  <a:pt x="986808" y="1568058"/>
                </a:lnTo>
                <a:lnTo>
                  <a:pt x="1047078" y="1550619"/>
                </a:lnTo>
                <a:lnTo>
                  <a:pt x="1105282" y="1528655"/>
                </a:lnTo>
                <a:lnTo>
                  <a:pt x="1161217" y="1502371"/>
                </a:lnTo>
                <a:lnTo>
                  <a:pt x="1214676" y="1471973"/>
                </a:lnTo>
                <a:lnTo>
                  <a:pt x="1265455" y="1437665"/>
                </a:lnTo>
                <a:lnTo>
                  <a:pt x="1313349" y="1399651"/>
                </a:lnTo>
                <a:lnTo>
                  <a:pt x="1358153" y="1358138"/>
                </a:lnTo>
                <a:lnTo>
                  <a:pt x="1399663" y="1313328"/>
                </a:lnTo>
                <a:lnTo>
                  <a:pt x="1437673" y="1265427"/>
                </a:lnTo>
                <a:lnTo>
                  <a:pt x="1471979" y="1214641"/>
                </a:lnTo>
                <a:lnTo>
                  <a:pt x="1502375" y="1161173"/>
                </a:lnTo>
                <a:lnTo>
                  <a:pt x="1528657" y="1105229"/>
                </a:lnTo>
                <a:lnTo>
                  <a:pt x="1550620" y="1047013"/>
                </a:lnTo>
                <a:lnTo>
                  <a:pt x="1568059" y="986730"/>
                </a:lnTo>
                <a:lnTo>
                  <a:pt x="1580769" y="924585"/>
                </a:lnTo>
                <a:lnTo>
                  <a:pt x="1588545" y="860782"/>
                </a:lnTo>
                <a:lnTo>
                  <a:pt x="1591183" y="795527"/>
                </a:lnTo>
                <a:lnTo>
                  <a:pt x="1588545" y="730291"/>
                </a:lnTo>
                <a:lnTo>
                  <a:pt x="1580769" y="666505"/>
                </a:lnTo>
                <a:lnTo>
                  <a:pt x="1568059" y="604374"/>
                </a:lnTo>
                <a:lnTo>
                  <a:pt x="1550620" y="544104"/>
                </a:lnTo>
                <a:lnTo>
                  <a:pt x="1528657" y="485900"/>
                </a:lnTo>
                <a:lnTo>
                  <a:pt x="1502375" y="429965"/>
                </a:lnTo>
                <a:lnTo>
                  <a:pt x="1471979" y="376506"/>
                </a:lnTo>
                <a:lnTo>
                  <a:pt x="1437673" y="325727"/>
                </a:lnTo>
                <a:lnTo>
                  <a:pt x="1399663" y="277833"/>
                </a:lnTo>
                <a:lnTo>
                  <a:pt x="1358153" y="233029"/>
                </a:lnTo>
                <a:lnTo>
                  <a:pt x="1313349" y="191519"/>
                </a:lnTo>
                <a:lnTo>
                  <a:pt x="1265455" y="153509"/>
                </a:lnTo>
                <a:lnTo>
                  <a:pt x="1214676" y="119203"/>
                </a:lnTo>
                <a:lnTo>
                  <a:pt x="1161217" y="88807"/>
                </a:lnTo>
                <a:lnTo>
                  <a:pt x="1105282" y="62525"/>
                </a:lnTo>
                <a:lnTo>
                  <a:pt x="1047078" y="40562"/>
                </a:lnTo>
                <a:lnTo>
                  <a:pt x="986808" y="23123"/>
                </a:lnTo>
                <a:lnTo>
                  <a:pt x="924677" y="10413"/>
                </a:lnTo>
                <a:lnTo>
                  <a:pt x="860891" y="2637"/>
                </a:lnTo>
                <a:lnTo>
                  <a:pt x="795655" y="0"/>
                </a:lnTo>
                <a:lnTo>
                  <a:pt x="730400" y="2637"/>
                </a:lnTo>
                <a:lnTo>
                  <a:pt x="666597" y="10413"/>
                </a:lnTo>
                <a:lnTo>
                  <a:pt x="604452" y="23123"/>
                </a:lnTo>
                <a:lnTo>
                  <a:pt x="544169" y="40562"/>
                </a:lnTo>
                <a:lnTo>
                  <a:pt x="485953" y="62525"/>
                </a:lnTo>
                <a:lnTo>
                  <a:pt x="430009" y="88807"/>
                </a:lnTo>
                <a:lnTo>
                  <a:pt x="376541" y="119203"/>
                </a:lnTo>
                <a:lnTo>
                  <a:pt x="325755" y="153509"/>
                </a:lnTo>
                <a:lnTo>
                  <a:pt x="277854" y="191519"/>
                </a:lnTo>
                <a:lnTo>
                  <a:pt x="233044" y="233029"/>
                </a:lnTo>
                <a:lnTo>
                  <a:pt x="191531" y="277833"/>
                </a:lnTo>
                <a:lnTo>
                  <a:pt x="153517" y="325727"/>
                </a:lnTo>
                <a:lnTo>
                  <a:pt x="119209" y="376506"/>
                </a:lnTo>
                <a:lnTo>
                  <a:pt x="88811" y="429965"/>
                </a:lnTo>
                <a:lnTo>
                  <a:pt x="62527" y="485900"/>
                </a:lnTo>
                <a:lnTo>
                  <a:pt x="40563" y="544104"/>
                </a:lnTo>
                <a:lnTo>
                  <a:pt x="23124" y="604374"/>
                </a:lnTo>
                <a:lnTo>
                  <a:pt x="10414" y="666505"/>
                </a:lnTo>
                <a:lnTo>
                  <a:pt x="2637" y="730291"/>
                </a:lnTo>
                <a:lnTo>
                  <a:pt x="0" y="7955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124" name="object 25"/>
          <p:cNvSpPr>
            <a:spLocks/>
          </p:cNvSpPr>
          <p:nvPr/>
        </p:nvSpPr>
        <p:spPr bwMode="auto">
          <a:xfrm>
            <a:off x="1684338" y="1241425"/>
            <a:ext cx="1592262" cy="1592263"/>
          </a:xfrm>
          <a:custGeom>
            <a:avLst/>
            <a:gdLst>
              <a:gd name="T0" fmla="*/ 2649 w 1591183"/>
              <a:gd name="T1" fmla="*/ 733272 h 1591182"/>
              <a:gd name="T2" fmla="*/ 23220 w 1591183"/>
              <a:gd name="T3" fmla="*/ 606842 h 1591182"/>
              <a:gd name="T4" fmla="*/ 62781 w 1591183"/>
              <a:gd name="T5" fmla="*/ 487884 h 1591182"/>
              <a:gd name="T6" fmla="*/ 119695 w 1591183"/>
              <a:gd name="T7" fmla="*/ 378043 h 1591182"/>
              <a:gd name="T8" fmla="*/ 192311 w 1591183"/>
              <a:gd name="T9" fmla="*/ 278967 h 1591182"/>
              <a:gd name="T10" fmla="*/ 278987 w 1591183"/>
              <a:gd name="T11" fmla="*/ 192300 h 1591182"/>
              <a:gd name="T12" fmla="*/ 378076 w 1591183"/>
              <a:gd name="T13" fmla="*/ 119689 h 1591182"/>
              <a:gd name="T14" fmla="*/ 487934 w 1591183"/>
              <a:gd name="T15" fmla="*/ 62782 h 1591182"/>
              <a:gd name="T16" fmla="*/ 606915 w 1591183"/>
              <a:gd name="T17" fmla="*/ 23219 h 1591182"/>
              <a:gd name="T18" fmla="*/ 733377 w 1591183"/>
              <a:gd name="T19" fmla="*/ 2649 h 1591182"/>
              <a:gd name="T20" fmla="*/ 864400 w 1591183"/>
              <a:gd name="T21" fmla="*/ 2649 h 1591182"/>
              <a:gd name="T22" fmla="*/ 990830 w 1591183"/>
              <a:gd name="T23" fmla="*/ 23219 h 1591182"/>
              <a:gd name="T24" fmla="*/ 1109788 w 1591183"/>
              <a:gd name="T25" fmla="*/ 62782 h 1591182"/>
              <a:gd name="T26" fmla="*/ 1219626 w 1591183"/>
              <a:gd name="T27" fmla="*/ 119689 h 1591182"/>
              <a:gd name="T28" fmla="*/ 1318702 w 1591183"/>
              <a:gd name="T29" fmla="*/ 192300 h 1591182"/>
              <a:gd name="T30" fmla="*/ 1405367 w 1591183"/>
              <a:gd name="T31" fmla="*/ 278967 h 1591182"/>
              <a:gd name="T32" fmla="*/ 1477979 w 1591183"/>
              <a:gd name="T33" fmla="*/ 378043 h 1591182"/>
              <a:gd name="T34" fmla="*/ 1534887 w 1591183"/>
              <a:gd name="T35" fmla="*/ 487884 h 1591182"/>
              <a:gd name="T36" fmla="*/ 1574449 w 1591183"/>
              <a:gd name="T37" fmla="*/ 606842 h 1591182"/>
              <a:gd name="T38" fmla="*/ 1595019 w 1591183"/>
              <a:gd name="T39" fmla="*/ 733272 h 1591182"/>
              <a:gd name="T40" fmla="*/ 1595019 w 1591183"/>
              <a:gd name="T41" fmla="*/ 864297 h 1591182"/>
              <a:gd name="T42" fmla="*/ 1574449 w 1591183"/>
              <a:gd name="T43" fmla="*/ 990759 h 1591182"/>
              <a:gd name="T44" fmla="*/ 1534887 w 1591183"/>
              <a:gd name="T45" fmla="*/ 1109741 h 1591182"/>
              <a:gd name="T46" fmla="*/ 1477979 w 1591183"/>
              <a:gd name="T47" fmla="*/ 1219600 h 1591182"/>
              <a:gd name="T48" fmla="*/ 1405367 w 1591183"/>
              <a:gd name="T49" fmla="*/ 1318690 h 1591182"/>
              <a:gd name="T50" fmla="*/ 1318702 w 1591183"/>
              <a:gd name="T51" fmla="*/ 1405366 h 1591182"/>
              <a:gd name="T52" fmla="*/ 1219626 w 1591183"/>
              <a:gd name="T53" fmla="*/ 1477983 h 1591182"/>
              <a:gd name="T54" fmla="*/ 1109788 w 1591183"/>
              <a:gd name="T55" fmla="*/ 1534897 h 1591182"/>
              <a:gd name="T56" fmla="*/ 990830 w 1591183"/>
              <a:gd name="T57" fmla="*/ 1574460 h 1591182"/>
              <a:gd name="T58" fmla="*/ 864400 w 1591183"/>
              <a:gd name="T59" fmla="*/ 1595031 h 1591182"/>
              <a:gd name="T60" fmla="*/ 733377 w 1591183"/>
              <a:gd name="T61" fmla="*/ 1595031 h 1591182"/>
              <a:gd name="T62" fmla="*/ 606915 w 1591183"/>
              <a:gd name="T63" fmla="*/ 1574460 h 1591182"/>
              <a:gd name="T64" fmla="*/ 487934 w 1591183"/>
              <a:gd name="T65" fmla="*/ 1534897 h 1591182"/>
              <a:gd name="T66" fmla="*/ 378076 w 1591183"/>
              <a:gd name="T67" fmla="*/ 1477983 h 1591182"/>
              <a:gd name="T68" fmla="*/ 278987 w 1591183"/>
              <a:gd name="T69" fmla="*/ 1405366 h 1591182"/>
              <a:gd name="T70" fmla="*/ 192311 w 1591183"/>
              <a:gd name="T71" fmla="*/ 1318690 h 1591182"/>
              <a:gd name="T72" fmla="*/ 119695 w 1591183"/>
              <a:gd name="T73" fmla="*/ 1219600 h 1591182"/>
              <a:gd name="T74" fmla="*/ 62781 w 1591183"/>
              <a:gd name="T75" fmla="*/ 1109741 h 1591182"/>
              <a:gd name="T76" fmla="*/ 23220 w 1591183"/>
              <a:gd name="T77" fmla="*/ 990759 h 1591182"/>
              <a:gd name="T78" fmla="*/ 2649 w 1591183"/>
              <a:gd name="T79" fmla="*/ 864297 h 159118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91183" h="1591182">
                <a:moveTo>
                  <a:pt x="0" y="795527"/>
                </a:moveTo>
                <a:lnTo>
                  <a:pt x="2637" y="730291"/>
                </a:lnTo>
                <a:lnTo>
                  <a:pt x="10414" y="666505"/>
                </a:lnTo>
                <a:lnTo>
                  <a:pt x="23124" y="604374"/>
                </a:lnTo>
                <a:lnTo>
                  <a:pt x="40563" y="544104"/>
                </a:lnTo>
                <a:lnTo>
                  <a:pt x="62527" y="485900"/>
                </a:lnTo>
                <a:lnTo>
                  <a:pt x="88811" y="429965"/>
                </a:lnTo>
                <a:lnTo>
                  <a:pt x="119209" y="376506"/>
                </a:lnTo>
                <a:lnTo>
                  <a:pt x="153517" y="325727"/>
                </a:lnTo>
                <a:lnTo>
                  <a:pt x="191531" y="277833"/>
                </a:lnTo>
                <a:lnTo>
                  <a:pt x="233044" y="233029"/>
                </a:lnTo>
                <a:lnTo>
                  <a:pt x="277854" y="191519"/>
                </a:lnTo>
                <a:lnTo>
                  <a:pt x="325755" y="153509"/>
                </a:lnTo>
                <a:lnTo>
                  <a:pt x="376541" y="119203"/>
                </a:lnTo>
                <a:lnTo>
                  <a:pt x="430009" y="88807"/>
                </a:lnTo>
                <a:lnTo>
                  <a:pt x="485953" y="62525"/>
                </a:lnTo>
                <a:lnTo>
                  <a:pt x="544169" y="40562"/>
                </a:lnTo>
                <a:lnTo>
                  <a:pt x="604452" y="23123"/>
                </a:lnTo>
                <a:lnTo>
                  <a:pt x="666597" y="10413"/>
                </a:lnTo>
                <a:lnTo>
                  <a:pt x="730400" y="2637"/>
                </a:lnTo>
                <a:lnTo>
                  <a:pt x="795655" y="0"/>
                </a:lnTo>
                <a:lnTo>
                  <a:pt x="860891" y="2637"/>
                </a:lnTo>
                <a:lnTo>
                  <a:pt x="924677" y="10413"/>
                </a:lnTo>
                <a:lnTo>
                  <a:pt x="986808" y="23123"/>
                </a:lnTo>
                <a:lnTo>
                  <a:pt x="1047078" y="40562"/>
                </a:lnTo>
                <a:lnTo>
                  <a:pt x="1105282" y="62525"/>
                </a:lnTo>
                <a:lnTo>
                  <a:pt x="1161217" y="88807"/>
                </a:lnTo>
                <a:lnTo>
                  <a:pt x="1214676" y="119203"/>
                </a:lnTo>
                <a:lnTo>
                  <a:pt x="1265455" y="153509"/>
                </a:lnTo>
                <a:lnTo>
                  <a:pt x="1313349" y="191519"/>
                </a:lnTo>
                <a:lnTo>
                  <a:pt x="1358153" y="233029"/>
                </a:lnTo>
                <a:lnTo>
                  <a:pt x="1399663" y="277833"/>
                </a:lnTo>
                <a:lnTo>
                  <a:pt x="1437673" y="325727"/>
                </a:lnTo>
                <a:lnTo>
                  <a:pt x="1471979" y="376506"/>
                </a:lnTo>
                <a:lnTo>
                  <a:pt x="1502375" y="429965"/>
                </a:lnTo>
                <a:lnTo>
                  <a:pt x="1528657" y="485900"/>
                </a:lnTo>
                <a:lnTo>
                  <a:pt x="1550620" y="544104"/>
                </a:lnTo>
                <a:lnTo>
                  <a:pt x="1568059" y="604374"/>
                </a:lnTo>
                <a:lnTo>
                  <a:pt x="1580769" y="666505"/>
                </a:lnTo>
                <a:lnTo>
                  <a:pt x="1588545" y="730291"/>
                </a:lnTo>
                <a:lnTo>
                  <a:pt x="1591183" y="795527"/>
                </a:lnTo>
                <a:lnTo>
                  <a:pt x="1588545" y="860782"/>
                </a:lnTo>
                <a:lnTo>
                  <a:pt x="1580769" y="924585"/>
                </a:lnTo>
                <a:lnTo>
                  <a:pt x="1568059" y="986730"/>
                </a:lnTo>
                <a:lnTo>
                  <a:pt x="1550620" y="1047013"/>
                </a:lnTo>
                <a:lnTo>
                  <a:pt x="1528657" y="1105229"/>
                </a:lnTo>
                <a:lnTo>
                  <a:pt x="1502375" y="1161173"/>
                </a:lnTo>
                <a:lnTo>
                  <a:pt x="1471979" y="1214641"/>
                </a:lnTo>
                <a:lnTo>
                  <a:pt x="1437673" y="1265427"/>
                </a:lnTo>
                <a:lnTo>
                  <a:pt x="1399663" y="1313328"/>
                </a:lnTo>
                <a:lnTo>
                  <a:pt x="1358153" y="1358138"/>
                </a:lnTo>
                <a:lnTo>
                  <a:pt x="1313349" y="1399651"/>
                </a:lnTo>
                <a:lnTo>
                  <a:pt x="1265455" y="1437665"/>
                </a:lnTo>
                <a:lnTo>
                  <a:pt x="1214676" y="1471973"/>
                </a:lnTo>
                <a:lnTo>
                  <a:pt x="1161217" y="1502371"/>
                </a:lnTo>
                <a:lnTo>
                  <a:pt x="1105282" y="1528655"/>
                </a:lnTo>
                <a:lnTo>
                  <a:pt x="1047078" y="1550619"/>
                </a:lnTo>
                <a:lnTo>
                  <a:pt x="986808" y="1568058"/>
                </a:lnTo>
                <a:lnTo>
                  <a:pt x="924677" y="1580768"/>
                </a:lnTo>
                <a:lnTo>
                  <a:pt x="860891" y="1588545"/>
                </a:lnTo>
                <a:lnTo>
                  <a:pt x="795655" y="1591182"/>
                </a:lnTo>
                <a:lnTo>
                  <a:pt x="730400" y="1588545"/>
                </a:lnTo>
                <a:lnTo>
                  <a:pt x="666597" y="1580768"/>
                </a:lnTo>
                <a:lnTo>
                  <a:pt x="604452" y="1568058"/>
                </a:lnTo>
                <a:lnTo>
                  <a:pt x="544169" y="1550619"/>
                </a:lnTo>
                <a:lnTo>
                  <a:pt x="485953" y="1528655"/>
                </a:lnTo>
                <a:lnTo>
                  <a:pt x="430009" y="1502371"/>
                </a:lnTo>
                <a:lnTo>
                  <a:pt x="376541" y="1471973"/>
                </a:lnTo>
                <a:lnTo>
                  <a:pt x="325755" y="1437665"/>
                </a:lnTo>
                <a:lnTo>
                  <a:pt x="277854" y="1399651"/>
                </a:lnTo>
                <a:lnTo>
                  <a:pt x="233044" y="1358138"/>
                </a:lnTo>
                <a:lnTo>
                  <a:pt x="191531" y="1313328"/>
                </a:lnTo>
                <a:lnTo>
                  <a:pt x="153517" y="1265427"/>
                </a:lnTo>
                <a:lnTo>
                  <a:pt x="119209" y="1214641"/>
                </a:lnTo>
                <a:lnTo>
                  <a:pt x="88811" y="1161173"/>
                </a:lnTo>
                <a:lnTo>
                  <a:pt x="62527" y="1105229"/>
                </a:lnTo>
                <a:lnTo>
                  <a:pt x="40563" y="1047013"/>
                </a:lnTo>
                <a:lnTo>
                  <a:pt x="23124" y="986730"/>
                </a:lnTo>
                <a:lnTo>
                  <a:pt x="10413" y="924585"/>
                </a:lnTo>
                <a:lnTo>
                  <a:pt x="2637" y="860782"/>
                </a:lnTo>
                <a:lnTo>
                  <a:pt x="0" y="79552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26" name="object 26"/>
          <p:cNvSpPr/>
          <p:nvPr/>
        </p:nvSpPr>
        <p:spPr>
          <a:xfrm>
            <a:off x="2957513" y="1241425"/>
            <a:ext cx="1592262" cy="1592263"/>
          </a:xfrm>
          <a:custGeom>
            <a:avLst/>
            <a:gdLst/>
            <a:ahLst/>
            <a:cxnLst/>
            <a:rect l="l" t="t" r="r" b="b"/>
            <a:pathLst>
              <a:path w="1591183" h="1591182">
                <a:moveTo>
                  <a:pt x="0" y="795527"/>
                </a:moveTo>
                <a:lnTo>
                  <a:pt x="2637" y="860782"/>
                </a:lnTo>
                <a:lnTo>
                  <a:pt x="10413" y="924585"/>
                </a:lnTo>
                <a:lnTo>
                  <a:pt x="23123" y="986730"/>
                </a:lnTo>
                <a:lnTo>
                  <a:pt x="40562" y="1047013"/>
                </a:lnTo>
                <a:lnTo>
                  <a:pt x="62525" y="1105229"/>
                </a:lnTo>
                <a:lnTo>
                  <a:pt x="88807" y="1161173"/>
                </a:lnTo>
                <a:lnTo>
                  <a:pt x="119203" y="1214641"/>
                </a:lnTo>
                <a:lnTo>
                  <a:pt x="153509" y="1265427"/>
                </a:lnTo>
                <a:lnTo>
                  <a:pt x="191519" y="1313328"/>
                </a:lnTo>
                <a:lnTo>
                  <a:pt x="233029" y="1358138"/>
                </a:lnTo>
                <a:lnTo>
                  <a:pt x="277833" y="1399651"/>
                </a:lnTo>
                <a:lnTo>
                  <a:pt x="325727" y="1437665"/>
                </a:lnTo>
                <a:lnTo>
                  <a:pt x="376506" y="1471973"/>
                </a:lnTo>
                <a:lnTo>
                  <a:pt x="429965" y="1502371"/>
                </a:lnTo>
                <a:lnTo>
                  <a:pt x="485900" y="1528655"/>
                </a:lnTo>
                <a:lnTo>
                  <a:pt x="544104" y="1550619"/>
                </a:lnTo>
                <a:lnTo>
                  <a:pt x="604374" y="1568058"/>
                </a:lnTo>
                <a:lnTo>
                  <a:pt x="666505" y="1580768"/>
                </a:lnTo>
                <a:lnTo>
                  <a:pt x="730291" y="1588545"/>
                </a:lnTo>
                <a:lnTo>
                  <a:pt x="795528" y="1591182"/>
                </a:lnTo>
                <a:lnTo>
                  <a:pt x="860782" y="1588545"/>
                </a:lnTo>
                <a:lnTo>
                  <a:pt x="924585" y="1580768"/>
                </a:lnTo>
                <a:lnTo>
                  <a:pt x="986730" y="1568058"/>
                </a:lnTo>
                <a:lnTo>
                  <a:pt x="1047013" y="1550619"/>
                </a:lnTo>
                <a:lnTo>
                  <a:pt x="1105229" y="1528655"/>
                </a:lnTo>
                <a:lnTo>
                  <a:pt x="1161173" y="1502371"/>
                </a:lnTo>
                <a:lnTo>
                  <a:pt x="1214641" y="1471973"/>
                </a:lnTo>
                <a:lnTo>
                  <a:pt x="1265428" y="1437665"/>
                </a:lnTo>
                <a:lnTo>
                  <a:pt x="1313328" y="1399651"/>
                </a:lnTo>
                <a:lnTo>
                  <a:pt x="1358137" y="1358138"/>
                </a:lnTo>
                <a:lnTo>
                  <a:pt x="1399651" y="1313328"/>
                </a:lnTo>
                <a:lnTo>
                  <a:pt x="1437665" y="1265427"/>
                </a:lnTo>
                <a:lnTo>
                  <a:pt x="1471973" y="1214641"/>
                </a:lnTo>
                <a:lnTo>
                  <a:pt x="1502371" y="1161173"/>
                </a:lnTo>
                <a:lnTo>
                  <a:pt x="1528655" y="1105229"/>
                </a:lnTo>
                <a:lnTo>
                  <a:pt x="1550619" y="1047013"/>
                </a:lnTo>
                <a:lnTo>
                  <a:pt x="1568058" y="986730"/>
                </a:lnTo>
                <a:lnTo>
                  <a:pt x="1580769" y="924585"/>
                </a:lnTo>
                <a:lnTo>
                  <a:pt x="1588545" y="860782"/>
                </a:lnTo>
                <a:lnTo>
                  <a:pt x="1591183" y="795527"/>
                </a:lnTo>
                <a:lnTo>
                  <a:pt x="1588545" y="730291"/>
                </a:lnTo>
                <a:lnTo>
                  <a:pt x="1580769" y="666505"/>
                </a:lnTo>
                <a:lnTo>
                  <a:pt x="1568058" y="604374"/>
                </a:lnTo>
                <a:lnTo>
                  <a:pt x="1550619" y="544104"/>
                </a:lnTo>
                <a:lnTo>
                  <a:pt x="1528655" y="485900"/>
                </a:lnTo>
                <a:lnTo>
                  <a:pt x="1502371" y="429965"/>
                </a:lnTo>
                <a:lnTo>
                  <a:pt x="1471973" y="376506"/>
                </a:lnTo>
                <a:lnTo>
                  <a:pt x="1437665" y="325727"/>
                </a:lnTo>
                <a:lnTo>
                  <a:pt x="1399651" y="277833"/>
                </a:lnTo>
                <a:lnTo>
                  <a:pt x="1358137" y="233029"/>
                </a:lnTo>
                <a:lnTo>
                  <a:pt x="1313328" y="191519"/>
                </a:lnTo>
                <a:lnTo>
                  <a:pt x="1265428" y="153509"/>
                </a:lnTo>
                <a:lnTo>
                  <a:pt x="1214641" y="119203"/>
                </a:lnTo>
                <a:lnTo>
                  <a:pt x="1161173" y="88807"/>
                </a:lnTo>
                <a:lnTo>
                  <a:pt x="1105229" y="62525"/>
                </a:lnTo>
                <a:lnTo>
                  <a:pt x="1047013" y="40562"/>
                </a:lnTo>
                <a:lnTo>
                  <a:pt x="986730" y="23123"/>
                </a:lnTo>
                <a:lnTo>
                  <a:pt x="924585" y="10413"/>
                </a:lnTo>
                <a:lnTo>
                  <a:pt x="860782" y="2637"/>
                </a:lnTo>
                <a:lnTo>
                  <a:pt x="795528" y="0"/>
                </a:lnTo>
                <a:lnTo>
                  <a:pt x="730291" y="2637"/>
                </a:lnTo>
                <a:lnTo>
                  <a:pt x="666505" y="10413"/>
                </a:lnTo>
                <a:lnTo>
                  <a:pt x="604374" y="23123"/>
                </a:lnTo>
                <a:lnTo>
                  <a:pt x="544104" y="40562"/>
                </a:lnTo>
                <a:lnTo>
                  <a:pt x="485900" y="62525"/>
                </a:lnTo>
                <a:lnTo>
                  <a:pt x="429965" y="88807"/>
                </a:lnTo>
                <a:lnTo>
                  <a:pt x="376506" y="119203"/>
                </a:lnTo>
                <a:lnTo>
                  <a:pt x="325727" y="153509"/>
                </a:lnTo>
                <a:lnTo>
                  <a:pt x="277833" y="191519"/>
                </a:lnTo>
                <a:lnTo>
                  <a:pt x="233029" y="233029"/>
                </a:lnTo>
                <a:lnTo>
                  <a:pt x="191519" y="277833"/>
                </a:lnTo>
                <a:lnTo>
                  <a:pt x="153509" y="325727"/>
                </a:lnTo>
                <a:lnTo>
                  <a:pt x="119203" y="376506"/>
                </a:lnTo>
                <a:lnTo>
                  <a:pt x="88807" y="429965"/>
                </a:lnTo>
                <a:lnTo>
                  <a:pt x="62525" y="485900"/>
                </a:lnTo>
                <a:lnTo>
                  <a:pt x="40562" y="544104"/>
                </a:lnTo>
                <a:lnTo>
                  <a:pt x="23123" y="604374"/>
                </a:lnTo>
                <a:lnTo>
                  <a:pt x="10413" y="666505"/>
                </a:lnTo>
                <a:lnTo>
                  <a:pt x="2637" y="730291"/>
                </a:lnTo>
                <a:lnTo>
                  <a:pt x="0" y="7955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126" name="object 27"/>
          <p:cNvSpPr>
            <a:spLocks/>
          </p:cNvSpPr>
          <p:nvPr/>
        </p:nvSpPr>
        <p:spPr bwMode="auto">
          <a:xfrm>
            <a:off x="2957513" y="1241425"/>
            <a:ext cx="1592262" cy="1592263"/>
          </a:xfrm>
          <a:custGeom>
            <a:avLst/>
            <a:gdLst>
              <a:gd name="T0" fmla="*/ 2649 w 1591183"/>
              <a:gd name="T1" fmla="*/ 733272 h 1591182"/>
              <a:gd name="T2" fmla="*/ 23219 w 1591183"/>
              <a:gd name="T3" fmla="*/ 606842 h 1591182"/>
              <a:gd name="T4" fmla="*/ 62779 w 1591183"/>
              <a:gd name="T5" fmla="*/ 487884 h 1591182"/>
              <a:gd name="T6" fmla="*/ 119689 w 1591183"/>
              <a:gd name="T7" fmla="*/ 378043 h 1591182"/>
              <a:gd name="T8" fmla="*/ 192299 w 1591183"/>
              <a:gd name="T9" fmla="*/ 278967 h 1591182"/>
              <a:gd name="T10" fmla="*/ 278966 w 1591183"/>
              <a:gd name="T11" fmla="*/ 192300 h 1591182"/>
              <a:gd name="T12" fmla="*/ 378040 w 1591183"/>
              <a:gd name="T13" fmla="*/ 119689 h 1591182"/>
              <a:gd name="T14" fmla="*/ 487880 w 1591183"/>
              <a:gd name="T15" fmla="*/ 62782 h 1591182"/>
              <a:gd name="T16" fmla="*/ 606837 w 1591183"/>
              <a:gd name="T17" fmla="*/ 23219 h 1591182"/>
              <a:gd name="T18" fmla="*/ 733268 w 1591183"/>
              <a:gd name="T19" fmla="*/ 2649 h 1591182"/>
              <a:gd name="T20" fmla="*/ 864290 w 1591183"/>
              <a:gd name="T21" fmla="*/ 2649 h 1591182"/>
              <a:gd name="T22" fmla="*/ 990751 w 1591183"/>
              <a:gd name="T23" fmla="*/ 23219 h 1591182"/>
              <a:gd name="T24" fmla="*/ 1109733 w 1591183"/>
              <a:gd name="T25" fmla="*/ 62782 h 1591182"/>
              <a:gd name="T26" fmla="*/ 1219591 w 1591183"/>
              <a:gd name="T27" fmla="*/ 119689 h 1591182"/>
              <a:gd name="T28" fmla="*/ 1318681 w 1591183"/>
              <a:gd name="T29" fmla="*/ 192300 h 1591182"/>
              <a:gd name="T30" fmla="*/ 1405355 w 1591183"/>
              <a:gd name="T31" fmla="*/ 278967 h 1591182"/>
              <a:gd name="T32" fmla="*/ 1477973 w 1591183"/>
              <a:gd name="T33" fmla="*/ 378043 h 1591182"/>
              <a:gd name="T34" fmla="*/ 1534885 w 1591183"/>
              <a:gd name="T35" fmla="*/ 487884 h 1591182"/>
              <a:gd name="T36" fmla="*/ 1574448 w 1591183"/>
              <a:gd name="T37" fmla="*/ 606842 h 1591182"/>
              <a:gd name="T38" fmla="*/ 1595019 w 1591183"/>
              <a:gd name="T39" fmla="*/ 733272 h 1591182"/>
              <a:gd name="T40" fmla="*/ 1595019 w 1591183"/>
              <a:gd name="T41" fmla="*/ 864297 h 1591182"/>
              <a:gd name="T42" fmla="*/ 1574448 w 1591183"/>
              <a:gd name="T43" fmla="*/ 990759 h 1591182"/>
              <a:gd name="T44" fmla="*/ 1534885 w 1591183"/>
              <a:gd name="T45" fmla="*/ 1109741 h 1591182"/>
              <a:gd name="T46" fmla="*/ 1477973 w 1591183"/>
              <a:gd name="T47" fmla="*/ 1219600 h 1591182"/>
              <a:gd name="T48" fmla="*/ 1405355 w 1591183"/>
              <a:gd name="T49" fmla="*/ 1318690 h 1591182"/>
              <a:gd name="T50" fmla="*/ 1318681 w 1591183"/>
              <a:gd name="T51" fmla="*/ 1405366 h 1591182"/>
              <a:gd name="T52" fmla="*/ 1219591 w 1591183"/>
              <a:gd name="T53" fmla="*/ 1477983 h 1591182"/>
              <a:gd name="T54" fmla="*/ 1109733 w 1591183"/>
              <a:gd name="T55" fmla="*/ 1534897 h 1591182"/>
              <a:gd name="T56" fmla="*/ 990751 w 1591183"/>
              <a:gd name="T57" fmla="*/ 1574460 h 1591182"/>
              <a:gd name="T58" fmla="*/ 864290 w 1591183"/>
              <a:gd name="T59" fmla="*/ 1595031 h 1591182"/>
              <a:gd name="T60" fmla="*/ 733268 w 1591183"/>
              <a:gd name="T61" fmla="*/ 1595031 h 1591182"/>
              <a:gd name="T62" fmla="*/ 606837 w 1591183"/>
              <a:gd name="T63" fmla="*/ 1574460 h 1591182"/>
              <a:gd name="T64" fmla="*/ 487880 w 1591183"/>
              <a:gd name="T65" fmla="*/ 1534897 h 1591182"/>
              <a:gd name="T66" fmla="*/ 378040 w 1591183"/>
              <a:gd name="T67" fmla="*/ 1477983 h 1591182"/>
              <a:gd name="T68" fmla="*/ 278966 w 1591183"/>
              <a:gd name="T69" fmla="*/ 1405366 h 1591182"/>
              <a:gd name="T70" fmla="*/ 192299 w 1591183"/>
              <a:gd name="T71" fmla="*/ 1318690 h 1591182"/>
              <a:gd name="T72" fmla="*/ 119689 w 1591183"/>
              <a:gd name="T73" fmla="*/ 1219600 h 1591182"/>
              <a:gd name="T74" fmla="*/ 62779 w 1591183"/>
              <a:gd name="T75" fmla="*/ 1109741 h 1591182"/>
              <a:gd name="T76" fmla="*/ 23219 w 1591183"/>
              <a:gd name="T77" fmla="*/ 990759 h 1591182"/>
              <a:gd name="T78" fmla="*/ 2649 w 1591183"/>
              <a:gd name="T79" fmla="*/ 864297 h 159118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91183" h="1591182">
                <a:moveTo>
                  <a:pt x="0" y="795527"/>
                </a:moveTo>
                <a:lnTo>
                  <a:pt x="2637" y="730291"/>
                </a:lnTo>
                <a:lnTo>
                  <a:pt x="10413" y="666505"/>
                </a:lnTo>
                <a:lnTo>
                  <a:pt x="23123" y="604374"/>
                </a:lnTo>
                <a:lnTo>
                  <a:pt x="40562" y="544104"/>
                </a:lnTo>
                <a:lnTo>
                  <a:pt x="62525" y="485900"/>
                </a:lnTo>
                <a:lnTo>
                  <a:pt x="88807" y="429965"/>
                </a:lnTo>
                <a:lnTo>
                  <a:pt x="119203" y="376506"/>
                </a:lnTo>
                <a:lnTo>
                  <a:pt x="153509" y="325727"/>
                </a:lnTo>
                <a:lnTo>
                  <a:pt x="191519" y="277833"/>
                </a:lnTo>
                <a:lnTo>
                  <a:pt x="233029" y="233029"/>
                </a:lnTo>
                <a:lnTo>
                  <a:pt x="277833" y="191519"/>
                </a:lnTo>
                <a:lnTo>
                  <a:pt x="325727" y="153509"/>
                </a:lnTo>
                <a:lnTo>
                  <a:pt x="376506" y="119203"/>
                </a:lnTo>
                <a:lnTo>
                  <a:pt x="429965" y="88807"/>
                </a:lnTo>
                <a:lnTo>
                  <a:pt x="485900" y="62525"/>
                </a:lnTo>
                <a:lnTo>
                  <a:pt x="544104" y="40562"/>
                </a:lnTo>
                <a:lnTo>
                  <a:pt x="604374" y="23123"/>
                </a:lnTo>
                <a:lnTo>
                  <a:pt x="666505" y="10413"/>
                </a:lnTo>
                <a:lnTo>
                  <a:pt x="730291" y="2637"/>
                </a:lnTo>
                <a:lnTo>
                  <a:pt x="795528" y="0"/>
                </a:lnTo>
                <a:lnTo>
                  <a:pt x="860782" y="2637"/>
                </a:lnTo>
                <a:lnTo>
                  <a:pt x="924585" y="10413"/>
                </a:lnTo>
                <a:lnTo>
                  <a:pt x="986730" y="23123"/>
                </a:lnTo>
                <a:lnTo>
                  <a:pt x="1047013" y="40562"/>
                </a:lnTo>
                <a:lnTo>
                  <a:pt x="1105229" y="62525"/>
                </a:lnTo>
                <a:lnTo>
                  <a:pt x="1161173" y="88807"/>
                </a:lnTo>
                <a:lnTo>
                  <a:pt x="1214641" y="119203"/>
                </a:lnTo>
                <a:lnTo>
                  <a:pt x="1265428" y="153509"/>
                </a:lnTo>
                <a:lnTo>
                  <a:pt x="1313328" y="191519"/>
                </a:lnTo>
                <a:lnTo>
                  <a:pt x="1358137" y="233029"/>
                </a:lnTo>
                <a:lnTo>
                  <a:pt x="1399651" y="277833"/>
                </a:lnTo>
                <a:lnTo>
                  <a:pt x="1437665" y="325727"/>
                </a:lnTo>
                <a:lnTo>
                  <a:pt x="1471973" y="376506"/>
                </a:lnTo>
                <a:lnTo>
                  <a:pt x="1502371" y="429965"/>
                </a:lnTo>
                <a:lnTo>
                  <a:pt x="1528655" y="485900"/>
                </a:lnTo>
                <a:lnTo>
                  <a:pt x="1550619" y="544104"/>
                </a:lnTo>
                <a:lnTo>
                  <a:pt x="1568058" y="604374"/>
                </a:lnTo>
                <a:lnTo>
                  <a:pt x="1580769" y="666505"/>
                </a:lnTo>
                <a:lnTo>
                  <a:pt x="1588545" y="730291"/>
                </a:lnTo>
                <a:lnTo>
                  <a:pt x="1591183" y="795527"/>
                </a:lnTo>
                <a:lnTo>
                  <a:pt x="1588545" y="860782"/>
                </a:lnTo>
                <a:lnTo>
                  <a:pt x="1580769" y="924585"/>
                </a:lnTo>
                <a:lnTo>
                  <a:pt x="1568058" y="986730"/>
                </a:lnTo>
                <a:lnTo>
                  <a:pt x="1550619" y="1047013"/>
                </a:lnTo>
                <a:lnTo>
                  <a:pt x="1528655" y="1105229"/>
                </a:lnTo>
                <a:lnTo>
                  <a:pt x="1502371" y="1161173"/>
                </a:lnTo>
                <a:lnTo>
                  <a:pt x="1471973" y="1214641"/>
                </a:lnTo>
                <a:lnTo>
                  <a:pt x="1437665" y="1265427"/>
                </a:lnTo>
                <a:lnTo>
                  <a:pt x="1399651" y="1313328"/>
                </a:lnTo>
                <a:lnTo>
                  <a:pt x="1358137" y="1358138"/>
                </a:lnTo>
                <a:lnTo>
                  <a:pt x="1313328" y="1399651"/>
                </a:lnTo>
                <a:lnTo>
                  <a:pt x="1265428" y="1437665"/>
                </a:lnTo>
                <a:lnTo>
                  <a:pt x="1214641" y="1471973"/>
                </a:lnTo>
                <a:lnTo>
                  <a:pt x="1161173" y="1502371"/>
                </a:lnTo>
                <a:lnTo>
                  <a:pt x="1105229" y="1528655"/>
                </a:lnTo>
                <a:lnTo>
                  <a:pt x="1047013" y="1550619"/>
                </a:lnTo>
                <a:lnTo>
                  <a:pt x="986730" y="1568058"/>
                </a:lnTo>
                <a:lnTo>
                  <a:pt x="924585" y="1580768"/>
                </a:lnTo>
                <a:lnTo>
                  <a:pt x="860782" y="1588545"/>
                </a:lnTo>
                <a:lnTo>
                  <a:pt x="795528" y="1591182"/>
                </a:lnTo>
                <a:lnTo>
                  <a:pt x="730291" y="1588545"/>
                </a:lnTo>
                <a:lnTo>
                  <a:pt x="666505" y="1580768"/>
                </a:lnTo>
                <a:lnTo>
                  <a:pt x="604374" y="1568058"/>
                </a:lnTo>
                <a:lnTo>
                  <a:pt x="544104" y="1550619"/>
                </a:lnTo>
                <a:lnTo>
                  <a:pt x="485900" y="1528655"/>
                </a:lnTo>
                <a:lnTo>
                  <a:pt x="429965" y="1502371"/>
                </a:lnTo>
                <a:lnTo>
                  <a:pt x="376506" y="1471973"/>
                </a:lnTo>
                <a:lnTo>
                  <a:pt x="325727" y="1437665"/>
                </a:lnTo>
                <a:lnTo>
                  <a:pt x="277833" y="1399651"/>
                </a:lnTo>
                <a:lnTo>
                  <a:pt x="233029" y="1358138"/>
                </a:lnTo>
                <a:lnTo>
                  <a:pt x="191519" y="1313328"/>
                </a:lnTo>
                <a:lnTo>
                  <a:pt x="153509" y="1265427"/>
                </a:lnTo>
                <a:lnTo>
                  <a:pt x="119203" y="1214641"/>
                </a:lnTo>
                <a:lnTo>
                  <a:pt x="88807" y="1161173"/>
                </a:lnTo>
                <a:lnTo>
                  <a:pt x="62525" y="1105229"/>
                </a:lnTo>
                <a:lnTo>
                  <a:pt x="40562" y="1047013"/>
                </a:lnTo>
                <a:lnTo>
                  <a:pt x="23123" y="986730"/>
                </a:lnTo>
                <a:lnTo>
                  <a:pt x="10413" y="924585"/>
                </a:lnTo>
                <a:lnTo>
                  <a:pt x="2637" y="860782"/>
                </a:lnTo>
                <a:lnTo>
                  <a:pt x="0" y="79552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28" name="object 28"/>
          <p:cNvSpPr/>
          <p:nvPr/>
        </p:nvSpPr>
        <p:spPr>
          <a:xfrm>
            <a:off x="4230688" y="1241425"/>
            <a:ext cx="1590675" cy="1592263"/>
          </a:xfrm>
          <a:custGeom>
            <a:avLst/>
            <a:gdLst/>
            <a:ahLst/>
            <a:cxnLst/>
            <a:rect l="l" t="t" r="r" b="b"/>
            <a:pathLst>
              <a:path w="1591056" h="1591182">
                <a:moveTo>
                  <a:pt x="0" y="795527"/>
                </a:moveTo>
                <a:lnTo>
                  <a:pt x="2637" y="860782"/>
                </a:lnTo>
                <a:lnTo>
                  <a:pt x="10413" y="924585"/>
                </a:lnTo>
                <a:lnTo>
                  <a:pt x="23123" y="986730"/>
                </a:lnTo>
                <a:lnTo>
                  <a:pt x="40562" y="1047013"/>
                </a:lnTo>
                <a:lnTo>
                  <a:pt x="62525" y="1105229"/>
                </a:lnTo>
                <a:lnTo>
                  <a:pt x="88807" y="1161173"/>
                </a:lnTo>
                <a:lnTo>
                  <a:pt x="119203" y="1214641"/>
                </a:lnTo>
                <a:lnTo>
                  <a:pt x="153509" y="1265427"/>
                </a:lnTo>
                <a:lnTo>
                  <a:pt x="191519" y="1313328"/>
                </a:lnTo>
                <a:lnTo>
                  <a:pt x="233029" y="1358138"/>
                </a:lnTo>
                <a:lnTo>
                  <a:pt x="277833" y="1399651"/>
                </a:lnTo>
                <a:lnTo>
                  <a:pt x="325727" y="1437665"/>
                </a:lnTo>
                <a:lnTo>
                  <a:pt x="376506" y="1471973"/>
                </a:lnTo>
                <a:lnTo>
                  <a:pt x="429965" y="1502371"/>
                </a:lnTo>
                <a:lnTo>
                  <a:pt x="485900" y="1528655"/>
                </a:lnTo>
                <a:lnTo>
                  <a:pt x="544104" y="1550619"/>
                </a:lnTo>
                <a:lnTo>
                  <a:pt x="604374" y="1568058"/>
                </a:lnTo>
                <a:lnTo>
                  <a:pt x="666505" y="1580768"/>
                </a:lnTo>
                <a:lnTo>
                  <a:pt x="730291" y="1588545"/>
                </a:lnTo>
                <a:lnTo>
                  <a:pt x="795527" y="1591182"/>
                </a:lnTo>
                <a:lnTo>
                  <a:pt x="860782" y="1588545"/>
                </a:lnTo>
                <a:lnTo>
                  <a:pt x="924581" y="1580768"/>
                </a:lnTo>
                <a:lnTo>
                  <a:pt x="986722" y="1568058"/>
                </a:lnTo>
                <a:lnTo>
                  <a:pt x="1047000" y="1550619"/>
                </a:lnTo>
                <a:lnTo>
                  <a:pt x="1105209" y="1528655"/>
                </a:lnTo>
                <a:lnTo>
                  <a:pt x="1161146" y="1502371"/>
                </a:lnTo>
                <a:lnTo>
                  <a:pt x="1214605" y="1471973"/>
                </a:lnTo>
                <a:lnTo>
                  <a:pt x="1265383" y="1437665"/>
                </a:lnTo>
                <a:lnTo>
                  <a:pt x="1313274" y="1399651"/>
                </a:lnTo>
                <a:lnTo>
                  <a:pt x="1358074" y="1358138"/>
                </a:lnTo>
                <a:lnTo>
                  <a:pt x="1399578" y="1313328"/>
                </a:lnTo>
                <a:lnTo>
                  <a:pt x="1437583" y="1265427"/>
                </a:lnTo>
                <a:lnTo>
                  <a:pt x="1471882" y="1214641"/>
                </a:lnTo>
                <a:lnTo>
                  <a:pt x="1502272" y="1161173"/>
                </a:lnTo>
                <a:lnTo>
                  <a:pt x="1528548" y="1105229"/>
                </a:lnTo>
                <a:lnTo>
                  <a:pt x="1550505" y="1047013"/>
                </a:lnTo>
                <a:lnTo>
                  <a:pt x="1567939" y="986730"/>
                </a:lnTo>
                <a:lnTo>
                  <a:pt x="1580645" y="924585"/>
                </a:lnTo>
                <a:lnTo>
                  <a:pt x="1588419" y="860782"/>
                </a:lnTo>
                <a:lnTo>
                  <a:pt x="1591056" y="795527"/>
                </a:lnTo>
                <a:lnTo>
                  <a:pt x="1588419" y="730291"/>
                </a:lnTo>
                <a:lnTo>
                  <a:pt x="1580645" y="666505"/>
                </a:lnTo>
                <a:lnTo>
                  <a:pt x="1567939" y="604374"/>
                </a:lnTo>
                <a:lnTo>
                  <a:pt x="1550505" y="544104"/>
                </a:lnTo>
                <a:lnTo>
                  <a:pt x="1528548" y="485900"/>
                </a:lnTo>
                <a:lnTo>
                  <a:pt x="1502272" y="429965"/>
                </a:lnTo>
                <a:lnTo>
                  <a:pt x="1471882" y="376506"/>
                </a:lnTo>
                <a:lnTo>
                  <a:pt x="1437583" y="325727"/>
                </a:lnTo>
                <a:lnTo>
                  <a:pt x="1399578" y="277833"/>
                </a:lnTo>
                <a:lnTo>
                  <a:pt x="1358074" y="233029"/>
                </a:lnTo>
                <a:lnTo>
                  <a:pt x="1313274" y="191519"/>
                </a:lnTo>
                <a:lnTo>
                  <a:pt x="1265383" y="153509"/>
                </a:lnTo>
                <a:lnTo>
                  <a:pt x="1214605" y="119203"/>
                </a:lnTo>
                <a:lnTo>
                  <a:pt x="1161146" y="88807"/>
                </a:lnTo>
                <a:lnTo>
                  <a:pt x="1105209" y="62525"/>
                </a:lnTo>
                <a:lnTo>
                  <a:pt x="1047000" y="40562"/>
                </a:lnTo>
                <a:lnTo>
                  <a:pt x="986722" y="23123"/>
                </a:lnTo>
                <a:lnTo>
                  <a:pt x="924581" y="10413"/>
                </a:lnTo>
                <a:lnTo>
                  <a:pt x="860782" y="2637"/>
                </a:lnTo>
                <a:lnTo>
                  <a:pt x="795527" y="0"/>
                </a:lnTo>
                <a:lnTo>
                  <a:pt x="730291" y="2637"/>
                </a:lnTo>
                <a:lnTo>
                  <a:pt x="666505" y="10413"/>
                </a:lnTo>
                <a:lnTo>
                  <a:pt x="604374" y="23123"/>
                </a:lnTo>
                <a:lnTo>
                  <a:pt x="544104" y="40562"/>
                </a:lnTo>
                <a:lnTo>
                  <a:pt x="485900" y="62525"/>
                </a:lnTo>
                <a:lnTo>
                  <a:pt x="429965" y="88807"/>
                </a:lnTo>
                <a:lnTo>
                  <a:pt x="376506" y="119203"/>
                </a:lnTo>
                <a:lnTo>
                  <a:pt x="325727" y="153509"/>
                </a:lnTo>
                <a:lnTo>
                  <a:pt x="277833" y="191519"/>
                </a:lnTo>
                <a:lnTo>
                  <a:pt x="233029" y="233029"/>
                </a:lnTo>
                <a:lnTo>
                  <a:pt x="191519" y="277833"/>
                </a:lnTo>
                <a:lnTo>
                  <a:pt x="153509" y="325727"/>
                </a:lnTo>
                <a:lnTo>
                  <a:pt x="119203" y="376506"/>
                </a:lnTo>
                <a:lnTo>
                  <a:pt x="88807" y="429965"/>
                </a:lnTo>
                <a:lnTo>
                  <a:pt x="62525" y="485900"/>
                </a:lnTo>
                <a:lnTo>
                  <a:pt x="40562" y="544104"/>
                </a:lnTo>
                <a:lnTo>
                  <a:pt x="23123" y="604374"/>
                </a:lnTo>
                <a:lnTo>
                  <a:pt x="10413" y="666505"/>
                </a:lnTo>
                <a:lnTo>
                  <a:pt x="2637" y="730291"/>
                </a:lnTo>
                <a:lnTo>
                  <a:pt x="0" y="7955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128" name="object 29"/>
          <p:cNvSpPr>
            <a:spLocks/>
          </p:cNvSpPr>
          <p:nvPr/>
        </p:nvSpPr>
        <p:spPr bwMode="auto">
          <a:xfrm>
            <a:off x="4230688" y="1241425"/>
            <a:ext cx="1590675" cy="1592263"/>
          </a:xfrm>
          <a:custGeom>
            <a:avLst/>
            <a:gdLst>
              <a:gd name="T0" fmla="*/ 2631 w 1591056"/>
              <a:gd name="T1" fmla="*/ 733272 h 1591182"/>
              <a:gd name="T2" fmla="*/ 23087 w 1591056"/>
              <a:gd name="T3" fmla="*/ 606842 h 1591182"/>
              <a:gd name="T4" fmla="*/ 62435 w 1591056"/>
              <a:gd name="T5" fmla="*/ 487884 h 1591182"/>
              <a:gd name="T6" fmla="*/ 119029 w 1591056"/>
              <a:gd name="T7" fmla="*/ 378043 h 1591182"/>
              <a:gd name="T8" fmla="*/ 191243 w 1591056"/>
              <a:gd name="T9" fmla="*/ 278967 h 1591182"/>
              <a:gd name="T10" fmla="*/ 277435 w 1591056"/>
              <a:gd name="T11" fmla="*/ 192300 h 1591182"/>
              <a:gd name="T12" fmla="*/ 375966 w 1591056"/>
              <a:gd name="T13" fmla="*/ 119689 h 1591182"/>
              <a:gd name="T14" fmla="*/ 485204 w 1591056"/>
              <a:gd name="T15" fmla="*/ 62782 h 1591182"/>
              <a:gd name="T16" fmla="*/ 603504 w 1591056"/>
              <a:gd name="T17" fmla="*/ 23219 h 1591182"/>
              <a:gd name="T18" fmla="*/ 729241 w 1591056"/>
              <a:gd name="T19" fmla="*/ 2649 h 1591182"/>
              <a:gd name="T20" fmla="*/ 859546 w 1591056"/>
              <a:gd name="T21" fmla="*/ 2649 h 1591182"/>
              <a:gd name="T22" fmla="*/ 985306 w 1591056"/>
              <a:gd name="T23" fmla="*/ 23219 h 1591182"/>
              <a:gd name="T24" fmla="*/ 1103622 w 1591056"/>
              <a:gd name="T25" fmla="*/ 62782 h 1591182"/>
              <a:gd name="T26" fmla="*/ 1212859 w 1591056"/>
              <a:gd name="T27" fmla="*/ 119689 h 1591182"/>
              <a:gd name="T28" fmla="*/ 1311390 w 1591056"/>
              <a:gd name="T29" fmla="*/ 192300 h 1591182"/>
              <a:gd name="T30" fmla="*/ 1397568 w 1591056"/>
              <a:gd name="T31" fmla="*/ 278967 h 1591182"/>
              <a:gd name="T32" fmla="*/ 1469770 w 1591056"/>
              <a:gd name="T33" fmla="*/ 378043 h 1591182"/>
              <a:gd name="T34" fmla="*/ 1526352 w 1591056"/>
              <a:gd name="T35" fmla="*/ 487884 h 1591182"/>
              <a:gd name="T36" fmla="*/ 1565689 w 1591056"/>
              <a:gd name="T37" fmla="*/ 606842 h 1591182"/>
              <a:gd name="T38" fmla="*/ 1586139 w 1591056"/>
              <a:gd name="T39" fmla="*/ 733272 h 1591182"/>
              <a:gd name="T40" fmla="*/ 1586139 w 1591056"/>
              <a:gd name="T41" fmla="*/ 864297 h 1591182"/>
              <a:gd name="T42" fmla="*/ 1565689 w 1591056"/>
              <a:gd name="T43" fmla="*/ 990759 h 1591182"/>
              <a:gd name="T44" fmla="*/ 1526352 w 1591056"/>
              <a:gd name="T45" fmla="*/ 1109741 h 1591182"/>
              <a:gd name="T46" fmla="*/ 1469770 w 1591056"/>
              <a:gd name="T47" fmla="*/ 1219600 h 1591182"/>
              <a:gd name="T48" fmla="*/ 1397568 w 1591056"/>
              <a:gd name="T49" fmla="*/ 1318690 h 1591182"/>
              <a:gd name="T50" fmla="*/ 1311390 w 1591056"/>
              <a:gd name="T51" fmla="*/ 1405366 h 1591182"/>
              <a:gd name="T52" fmla="*/ 1212859 w 1591056"/>
              <a:gd name="T53" fmla="*/ 1477983 h 1591182"/>
              <a:gd name="T54" fmla="*/ 1103622 w 1591056"/>
              <a:gd name="T55" fmla="*/ 1534897 h 1591182"/>
              <a:gd name="T56" fmla="*/ 985306 w 1591056"/>
              <a:gd name="T57" fmla="*/ 1574460 h 1591182"/>
              <a:gd name="T58" fmla="*/ 859546 w 1591056"/>
              <a:gd name="T59" fmla="*/ 1595031 h 1591182"/>
              <a:gd name="T60" fmla="*/ 729241 w 1591056"/>
              <a:gd name="T61" fmla="*/ 1595031 h 1591182"/>
              <a:gd name="T62" fmla="*/ 603504 w 1591056"/>
              <a:gd name="T63" fmla="*/ 1574460 h 1591182"/>
              <a:gd name="T64" fmla="*/ 485204 w 1591056"/>
              <a:gd name="T65" fmla="*/ 1534897 h 1591182"/>
              <a:gd name="T66" fmla="*/ 375966 w 1591056"/>
              <a:gd name="T67" fmla="*/ 1477983 h 1591182"/>
              <a:gd name="T68" fmla="*/ 277435 w 1591056"/>
              <a:gd name="T69" fmla="*/ 1405366 h 1591182"/>
              <a:gd name="T70" fmla="*/ 191243 w 1591056"/>
              <a:gd name="T71" fmla="*/ 1318690 h 1591182"/>
              <a:gd name="T72" fmla="*/ 119029 w 1591056"/>
              <a:gd name="T73" fmla="*/ 1219600 h 1591182"/>
              <a:gd name="T74" fmla="*/ 62435 w 1591056"/>
              <a:gd name="T75" fmla="*/ 1109741 h 1591182"/>
              <a:gd name="T76" fmla="*/ 23087 w 1591056"/>
              <a:gd name="T77" fmla="*/ 990759 h 1591182"/>
              <a:gd name="T78" fmla="*/ 2631 w 1591056"/>
              <a:gd name="T79" fmla="*/ 864297 h 159118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91056" h="1591182">
                <a:moveTo>
                  <a:pt x="0" y="795527"/>
                </a:moveTo>
                <a:lnTo>
                  <a:pt x="2637" y="730291"/>
                </a:lnTo>
                <a:lnTo>
                  <a:pt x="10413" y="666505"/>
                </a:lnTo>
                <a:lnTo>
                  <a:pt x="23123" y="604374"/>
                </a:lnTo>
                <a:lnTo>
                  <a:pt x="40562" y="544104"/>
                </a:lnTo>
                <a:lnTo>
                  <a:pt x="62525" y="485900"/>
                </a:lnTo>
                <a:lnTo>
                  <a:pt x="88807" y="429965"/>
                </a:lnTo>
                <a:lnTo>
                  <a:pt x="119203" y="376506"/>
                </a:lnTo>
                <a:lnTo>
                  <a:pt x="153509" y="325727"/>
                </a:lnTo>
                <a:lnTo>
                  <a:pt x="191519" y="277833"/>
                </a:lnTo>
                <a:lnTo>
                  <a:pt x="233029" y="233029"/>
                </a:lnTo>
                <a:lnTo>
                  <a:pt x="277833" y="191519"/>
                </a:lnTo>
                <a:lnTo>
                  <a:pt x="325727" y="153509"/>
                </a:lnTo>
                <a:lnTo>
                  <a:pt x="376506" y="119203"/>
                </a:lnTo>
                <a:lnTo>
                  <a:pt x="429965" y="88807"/>
                </a:lnTo>
                <a:lnTo>
                  <a:pt x="485900" y="62525"/>
                </a:lnTo>
                <a:lnTo>
                  <a:pt x="544104" y="40562"/>
                </a:lnTo>
                <a:lnTo>
                  <a:pt x="604374" y="23123"/>
                </a:lnTo>
                <a:lnTo>
                  <a:pt x="666505" y="10413"/>
                </a:lnTo>
                <a:lnTo>
                  <a:pt x="730291" y="2637"/>
                </a:lnTo>
                <a:lnTo>
                  <a:pt x="795527" y="0"/>
                </a:lnTo>
                <a:lnTo>
                  <a:pt x="860782" y="2637"/>
                </a:lnTo>
                <a:lnTo>
                  <a:pt x="924581" y="10413"/>
                </a:lnTo>
                <a:lnTo>
                  <a:pt x="986722" y="23123"/>
                </a:lnTo>
                <a:lnTo>
                  <a:pt x="1047000" y="40562"/>
                </a:lnTo>
                <a:lnTo>
                  <a:pt x="1105209" y="62525"/>
                </a:lnTo>
                <a:lnTo>
                  <a:pt x="1161146" y="88807"/>
                </a:lnTo>
                <a:lnTo>
                  <a:pt x="1214605" y="119203"/>
                </a:lnTo>
                <a:lnTo>
                  <a:pt x="1265383" y="153509"/>
                </a:lnTo>
                <a:lnTo>
                  <a:pt x="1313274" y="191519"/>
                </a:lnTo>
                <a:lnTo>
                  <a:pt x="1358074" y="233029"/>
                </a:lnTo>
                <a:lnTo>
                  <a:pt x="1399578" y="277833"/>
                </a:lnTo>
                <a:lnTo>
                  <a:pt x="1437583" y="325727"/>
                </a:lnTo>
                <a:lnTo>
                  <a:pt x="1471882" y="376506"/>
                </a:lnTo>
                <a:lnTo>
                  <a:pt x="1502272" y="429965"/>
                </a:lnTo>
                <a:lnTo>
                  <a:pt x="1528548" y="485900"/>
                </a:lnTo>
                <a:lnTo>
                  <a:pt x="1550505" y="544104"/>
                </a:lnTo>
                <a:lnTo>
                  <a:pt x="1567939" y="604374"/>
                </a:lnTo>
                <a:lnTo>
                  <a:pt x="1580645" y="666505"/>
                </a:lnTo>
                <a:lnTo>
                  <a:pt x="1588419" y="730291"/>
                </a:lnTo>
                <a:lnTo>
                  <a:pt x="1591056" y="795527"/>
                </a:lnTo>
                <a:lnTo>
                  <a:pt x="1588419" y="860782"/>
                </a:lnTo>
                <a:lnTo>
                  <a:pt x="1580645" y="924585"/>
                </a:lnTo>
                <a:lnTo>
                  <a:pt x="1567939" y="986730"/>
                </a:lnTo>
                <a:lnTo>
                  <a:pt x="1550505" y="1047013"/>
                </a:lnTo>
                <a:lnTo>
                  <a:pt x="1528548" y="1105229"/>
                </a:lnTo>
                <a:lnTo>
                  <a:pt x="1502272" y="1161173"/>
                </a:lnTo>
                <a:lnTo>
                  <a:pt x="1471882" y="1214641"/>
                </a:lnTo>
                <a:lnTo>
                  <a:pt x="1437583" y="1265427"/>
                </a:lnTo>
                <a:lnTo>
                  <a:pt x="1399578" y="1313328"/>
                </a:lnTo>
                <a:lnTo>
                  <a:pt x="1358074" y="1358138"/>
                </a:lnTo>
                <a:lnTo>
                  <a:pt x="1313274" y="1399651"/>
                </a:lnTo>
                <a:lnTo>
                  <a:pt x="1265383" y="1437665"/>
                </a:lnTo>
                <a:lnTo>
                  <a:pt x="1214605" y="1471973"/>
                </a:lnTo>
                <a:lnTo>
                  <a:pt x="1161146" y="1502371"/>
                </a:lnTo>
                <a:lnTo>
                  <a:pt x="1105209" y="1528655"/>
                </a:lnTo>
                <a:lnTo>
                  <a:pt x="1047000" y="1550619"/>
                </a:lnTo>
                <a:lnTo>
                  <a:pt x="986722" y="1568058"/>
                </a:lnTo>
                <a:lnTo>
                  <a:pt x="924581" y="1580768"/>
                </a:lnTo>
                <a:lnTo>
                  <a:pt x="860782" y="1588545"/>
                </a:lnTo>
                <a:lnTo>
                  <a:pt x="795527" y="1591182"/>
                </a:lnTo>
                <a:lnTo>
                  <a:pt x="730291" y="1588545"/>
                </a:lnTo>
                <a:lnTo>
                  <a:pt x="666505" y="1580768"/>
                </a:lnTo>
                <a:lnTo>
                  <a:pt x="604374" y="1568058"/>
                </a:lnTo>
                <a:lnTo>
                  <a:pt x="544104" y="1550619"/>
                </a:lnTo>
                <a:lnTo>
                  <a:pt x="485900" y="1528655"/>
                </a:lnTo>
                <a:lnTo>
                  <a:pt x="429965" y="1502371"/>
                </a:lnTo>
                <a:lnTo>
                  <a:pt x="376506" y="1471973"/>
                </a:lnTo>
                <a:lnTo>
                  <a:pt x="325727" y="1437665"/>
                </a:lnTo>
                <a:lnTo>
                  <a:pt x="277833" y="1399651"/>
                </a:lnTo>
                <a:lnTo>
                  <a:pt x="233029" y="1358138"/>
                </a:lnTo>
                <a:lnTo>
                  <a:pt x="191519" y="1313328"/>
                </a:lnTo>
                <a:lnTo>
                  <a:pt x="153509" y="1265427"/>
                </a:lnTo>
                <a:lnTo>
                  <a:pt x="119203" y="1214641"/>
                </a:lnTo>
                <a:lnTo>
                  <a:pt x="88807" y="1161173"/>
                </a:lnTo>
                <a:lnTo>
                  <a:pt x="62525" y="1105229"/>
                </a:lnTo>
                <a:lnTo>
                  <a:pt x="40562" y="1047013"/>
                </a:lnTo>
                <a:lnTo>
                  <a:pt x="23123" y="986730"/>
                </a:lnTo>
                <a:lnTo>
                  <a:pt x="10413" y="924585"/>
                </a:lnTo>
                <a:lnTo>
                  <a:pt x="2637" y="860782"/>
                </a:lnTo>
                <a:lnTo>
                  <a:pt x="0" y="79552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30" name="object 30"/>
          <p:cNvSpPr/>
          <p:nvPr/>
        </p:nvSpPr>
        <p:spPr>
          <a:xfrm>
            <a:off x="5503863" y="1241425"/>
            <a:ext cx="2006600" cy="1592263"/>
          </a:xfrm>
          <a:custGeom>
            <a:avLst/>
            <a:gdLst/>
            <a:ahLst/>
            <a:cxnLst/>
            <a:rect l="l" t="t" r="r" b="b"/>
            <a:pathLst>
              <a:path w="2006346" h="1591182">
                <a:moveTo>
                  <a:pt x="0" y="795527"/>
                </a:moveTo>
                <a:lnTo>
                  <a:pt x="3325" y="860782"/>
                </a:lnTo>
                <a:lnTo>
                  <a:pt x="13128" y="924585"/>
                </a:lnTo>
                <a:lnTo>
                  <a:pt x="29151" y="986730"/>
                </a:lnTo>
                <a:lnTo>
                  <a:pt x="51136" y="1047013"/>
                </a:lnTo>
                <a:lnTo>
                  <a:pt x="78825" y="1105229"/>
                </a:lnTo>
                <a:lnTo>
                  <a:pt x="111960" y="1161173"/>
                </a:lnTo>
                <a:lnTo>
                  <a:pt x="150283" y="1214641"/>
                </a:lnTo>
                <a:lnTo>
                  <a:pt x="193535" y="1265427"/>
                </a:lnTo>
                <a:lnTo>
                  <a:pt x="241460" y="1313328"/>
                </a:lnTo>
                <a:lnTo>
                  <a:pt x="293798" y="1358138"/>
                </a:lnTo>
                <a:lnTo>
                  <a:pt x="350292" y="1399651"/>
                </a:lnTo>
                <a:lnTo>
                  <a:pt x="410684" y="1437665"/>
                </a:lnTo>
                <a:lnTo>
                  <a:pt x="474715" y="1471973"/>
                </a:lnTo>
                <a:lnTo>
                  <a:pt x="542129" y="1502371"/>
                </a:lnTo>
                <a:lnTo>
                  <a:pt x="612665" y="1528655"/>
                </a:lnTo>
                <a:lnTo>
                  <a:pt x="686068" y="1550619"/>
                </a:lnTo>
                <a:lnTo>
                  <a:pt x="762078" y="1568058"/>
                </a:lnTo>
                <a:lnTo>
                  <a:pt x="840437" y="1580768"/>
                </a:lnTo>
                <a:lnTo>
                  <a:pt x="920888" y="1588545"/>
                </a:lnTo>
                <a:lnTo>
                  <a:pt x="1003173" y="1591182"/>
                </a:lnTo>
                <a:lnTo>
                  <a:pt x="1085440" y="1588545"/>
                </a:lnTo>
                <a:lnTo>
                  <a:pt x="1165877" y="1580768"/>
                </a:lnTo>
                <a:lnTo>
                  <a:pt x="1244226" y="1568058"/>
                </a:lnTo>
                <a:lnTo>
                  <a:pt x="1320229" y="1550619"/>
                </a:lnTo>
                <a:lnTo>
                  <a:pt x="1393626" y="1528655"/>
                </a:lnTo>
                <a:lnTo>
                  <a:pt x="1464160" y="1502371"/>
                </a:lnTo>
                <a:lnTo>
                  <a:pt x="1531573" y="1471973"/>
                </a:lnTo>
                <a:lnTo>
                  <a:pt x="1595606" y="1437665"/>
                </a:lnTo>
                <a:lnTo>
                  <a:pt x="1656001" y="1399651"/>
                </a:lnTo>
                <a:lnTo>
                  <a:pt x="1712499" y="1358138"/>
                </a:lnTo>
                <a:lnTo>
                  <a:pt x="1764843" y="1313328"/>
                </a:lnTo>
                <a:lnTo>
                  <a:pt x="1812773" y="1265427"/>
                </a:lnTo>
                <a:lnTo>
                  <a:pt x="1856032" y="1214641"/>
                </a:lnTo>
                <a:lnTo>
                  <a:pt x="1894361" y="1161173"/>
                </a:lnTo>
                <a:lnTo>
                  <a:pt x="1927502" y="1105229"/>
                </a:lnTo>
                <a:lnTo>
                  <a:pt x="1955197" y="1047013"/>
                </a:lnTo>
                <a:lnTo>
                  <a:pt x="1977187" y="986730"/>
                </a:lnTo>
                <a:lnTo>
                  <a:pt x="1993214" y="924585"/>
                </a:lnTo>
                <a:lnTo>
                  <a:pt x="2003020" y="860782"/>
                </a:lnTo>
                <a:lnTo>
                  <a:pt x="2006346" y="795527"/>
                </a:lnTo>
                <a:lnTo>
                  <a:pt x="2003020" y="730291"/>
                </a:lnTo>
                <a:lnTo>
                  <a:pt x="1993214" y="666505"/>
                </a:lnTo>
                <a:lnTo>
                  <a:pt x="1977187" y="604374"/>
                </a:lnTo>
                <a:lnTo>
                  <a:pt x="1955197" y="544104"/>
                </a:lnTo>
                <a:lnTo>
                  <a:pt x="1927502" y="485900"/>
                </a:lnTo>
                <a:lnTo>
                  <a:pt x="1894361" y="429965"/>
                </a:lnTo>
                <a:lnTo>
                  <a:pt x="1856032" y="376506"/>
                </a:lnTo>
                <a:lnTo>
                  <a:pt x="1812773" y="325727"/>
                </a:lnTo>
                <a:lnTo>
                  <a:pt x="1764843" y="277833"/>
                </a:lnTo>
                <a:lnTo>
                  <a:pt x="1712499" y="233029"/>
                </a:lnTo>
                <a:lnTo>
                  <a:pt x="1656001" y="191519"/>
                </a:lnTo>
                <a:lnTo>
                  <a:pt x="1595606" y="153509"/>
                </a:lnTo>
                <a:lnTo>
                  <a:pt x="1531573" y="119203"/>
                </a:lnTo>
                <a:lnTo>
                  <a:pt x="1464160" y="88807"/>
                </a:lnTo>
                <a:lnTo>
                  <a:pt x="1393626" y="62525"/>
                </a:lnTo>
                <a:lnTo>
                  <a:pt x="1320229" y="40562"/>
                </a:lnTo>
                <a:lnTo>
                  <a:pt x="1244226" y="23123"/>
                </a:lnTo>
                <a:lnTo>
                  <a:pt x="1165877" y="10413"/>
                </a:lnTo>
                <a:lnTo>
                  <a:pt x="1085440" y="2637"/>
                </a:lnTo>
                <a:lnTo>
                  <a:pt x="1003173" y="0"/>
                </a:lnTo>
                <a:lnTo>
                  <a:pt x="920888" y="2637"/>
                </a:lnTo>
                <a:lnTo>
                  <a:pt x="840437" y="10413"/>
                </a:lnTo>
                <a:lnTo>
                  <a:pt x="762078" y="23123"/>
                </a:lnTo>
                <a:lnTo>
                  <a:pt x="686068" y="40562"/>
                </a:lnTo>
                <a:lnTo>
                  <a:pt x="612665" y="62525"/>
                </a:lnTo>
                <a:lnTo>
                  <a:pt x="542129" y="88807"/>
                </a:lnTo>
                <a:lnTo>
                  <a:pt x="474715" y="119203"/>
                </a:lnTo>
                <a:lnTo>
                  <a:pt x="410684" y="153509"/>
                </a:lnTo>
                <a:lnTo>
                  <a:pt x="350292" y="191519"/>
                </a:lnTo>
                <a:lnTo>
                  <a:pt x="293798" y="233029"/>
                </a:lnTo>
                <a:lnTo>
                  <a:pt x="241460" y="277833"/>
                </a:lnTo>
                <a:lnTo>
                  <a:pt x="193535" y="325727"/>
                </a:lnTo>
                <a:lnTo>
                  <a:pt x="150283" y="376506"/>
                </a:lnTo>
                <a:lnTo>
                  <a:pt x="111960" y="429965"/>
                </a:lnTo>
                <a:lnTo>
                  <a:pt x="78825" y="485900"/>
                </a:lnTo>
                <a:lnTo>
                  <a:pt x="51136" y="544104"/>
                </a:lnTo>
                <a:lnTo>
                  <a:pt x="29151" y="604374"/>
                </a:lnTo>
                <a:lnTo>
                  <a:pt x="13128" y="666505"/>
                </a:lnTo>
                <a:lnTo>
                  <a:pt x="3325" y="730291"/>
                </a:lnTo>
                <a:lnTo>
                  <a:pt x="0" y="7955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130" name="object 31"/>
          <p:cNvSpPr>
            <a:spLocks/>
          </p:cNvSpPr>
          <p:nvPr/>
        </p:nvSpPr>
        <p:spPr bwMode="auto">
          <a:xfrm>
            <a:off x="5503863" y="1241425"/>
            <a:ext cx="2006600" cy="1592263"/>
          </a:xfrm>
          <a:custGeom>
            <a:avLst/>
            <a:gdLst>
              <a:gd name="T0" fmla="*/ 3325 w 2006346"/>
              <a:gd name="T1" fmla="*/ 733272 h 1591182"/>
              <a:gd name="T2" fmla="*/ 29175 w 2006346"/>
              <a:gd name="T3" fmla="*/ 606842 h 1591182"/>
              <a:gd name="T4" fmla="*/ 78885 w 2006346"/>
              <a:gd name="T5" fmla="*/ 487884 h 1591182"/>
              <a:gd name="T6" fmla="*/ 150397 w 2006346"/>
              <a:gd name="T7" fmla="*/ 378043 h 1591182"/>
              <a:gd name="T8" fmla="*/ 241646 w 2006346"/>
              <a:gd name="T9" fmla="*/ 278967 h 1591182"/>
              <a:gd name="T10" fmla="*/ 350556 w 2006346"/>
              <a:gd name="T11" fmla="*/ 192300 h 1591182"/>
              <a:gd name="T12" fmla="*/ 475075 w 2006346"/>
              <a:gd name="T13" fmla="*/ 119689 h 1591182"/>
              <a:gd name="T14" fmla="*/ 613133 w 2006346"/>
              <a:gd name="T15" fmla="*/ 62782 h 1591182"/>
              <a:gd name="T16" fmla="*/ 762658 w 2006346"/>
              <a:gd name="T17" fmla="*/ 23219 h 1591182"/>
              <a:gd name="T18" fmla="*/ 921590 w 2006346"/>
              <a:gd name="T19" fmla="*/ 2649 h 1591182"/>
              <a:gd name="T20" fmla="*/ 1086263 w 2006346"/>
              <a:gd name="T21" fmla="*/ 2649 h 1591182"/>
              <a:gd name="T22" fmla="*/ 1245174 w 2006346"/>
              <a:gd name="T23" fmla="*/ 23219 h 1591182"/>
              <a:gd name="T24" fmla="*/ 1394684 w 2006346"/>
              <a:gd name="T25" fmla="*/ 62782 h 1591182"/>
              <a:gd name="T26" fmla="*/ 1532737 w 2006346"/>
              <a:gd name="T27" fmla="*/ 119689 h 1591182"/>
              <a:gd name="T28" fmla="*/ 1657261 w 2006346"/>
              <a:gd name="T29" fmla="*/ 192300 h 1591182"/>
              <a:gd name="T30" fmla="*/ 1766184 w 2006346"/>
              <a:gd name="T31" fmla="*/ 278967 h 1591182"/>
              <a:gd name="T32" fmla="*/ 1857442 w 2006346"/>
              <a:gd name="T33" fmla="*/ 378043 h 1591182"/>
              <a:gd name="T34" fmla="*/ 1928966 w 2006346"/>
              <a:gd name="T35" fmla="*/ 487884 h 1591182"/>
              <a:gd name="T36" fmla="*/ 1978687 w 2006346"/>
              <a:gd name="T37" fmla="*/ 606842 h 1591182"/>
              <a:gd name="T38" fmla="*/ 2004544 w 2006346"/>
              <a:gd name="T39" fmla="*/ 733272 h 1591182"/>
              <a:gd name="T40" fmla="*/ 2004544 w 2006346"/>
              <a:gd name="T41" fmla="*/ 864297 h 1591182"/>
              <a:gd name="T42" fmla="*/ 1978687 w 2006346"/>
              <a:gd name="T43" fmla="*/ 990759 h 1591182"/>
              <a:gd name="T44" fmla="*/ 1928966 w 2006346"/>
              <a:gd name="T45" fmla="*/ 1109741 h 1591182"/>
              <a:gd name="T46" fmla="*/ 1857442 w 2006346"/>
              <a:gd name="T47" fmla="*/ 1219600 h 1591182"/>
              <a:gd name="T48" fmla="*/ 1766184 w 2006346"/>
              <a:gd name="T49" fmla="*/ 1318690 h 1591182"/>
              <a:gd name="T50" fmla="*/ 1657261 w 2006346"/>
              <a:gd name="T51" fmla="*/ 1405366 h 1591182"/>
              <a:gd name="T52" fmla="*/ 1532737 w 2006346"/>
              <a:gd name="T53" fmla="*/ 1477983 h 1591182"/>
              <a:gd name="T54" fmla="*/ 1394684 w 2006346"/>
              <a:gd name="T55" fmla="*/ 1534897 h 1591182"/>
              <a:gd name="T56" fmla="*/ 1245174 w 2006346"/>
              <a:gd name="T57" fmla="*/ 1574460 h 1591182"/>
              <a:gd name="T58" fmla="*/ 1086263 w 2006346"/>
              <a:gd name="T59" fmla="*/ 1595031 h 1591182"/>
              <a:gd name="T60" fmla="*/ 921590 w 2006346"/>
              <a:gd name="T61" fmla="*/ 1595031 h 1591182"/>
              <a:gd name="T62" fmla="*/ 762658 w 2006346"/>
              <a:gd name="T63" fmla="*/ 1574460 h 1591182"/>
              <a:gd name="T64" fmla="*/ 613133 w 2006346"/>
              <a:gd name="T65" fmla="*/ 1534897 h 1591182"/>
              <a:gd name="T66" fmla="*/ 475075 w 2006346"/>
              <a:gd name="T67" fmla="*/ 1477983 h 1591182"/>
              <a:gd name="T68" fmla="*/ 350556 w 2006346"/>
              <a:gd name="T69" fmla="*/ 1405366 h 1591182"/>
              <a:gd name="T70" fmla="*/ 241646 w 2006346"/>
              <a:gd name="T71" fmla="*/ 1318690 h 1591182"/>
              <a:gd name="T72" fmla="*/ 150397 w 2006346"/>
              <a:gd name="T73" fmla="*/ 1219600 h 1591182"/>
              <a:gd name="T74" fmla="*/ 78885 w 2006346"/>
              <a:gd name="T75" fmla="*/ 1109741 h 1591182"/>
              <a:gd name="T76" fmla="*/ 29175 w 2006346"/>
              <a:gd name="T77" fmla="*/ 990759 h 1591182"/>
              <a:gd name="T78" fmla="*/ 3325 w 2006346"/>
              <a:gd name="T79" fmla="*/ 864297 h 159118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006346" h="1591182">
                <a:moveTo>
                  <a:pt x="0" y="795527"/>
                </a:moveTo>
                <a:lnTo>
                  <a:pt x="3325" y="730291"/>
                </a:lnTo>
                <a:lnTo>
                  <a:pt x="13128" y="666505"/>
                </a:lnTo>
                <a:lnTo>
                  <a:pt x="29151" y="604374"/>
                </a:lnTo>
                <a:lnTo>
                  <a:pt x="51136" y="544104"/>
                </a:lnTo>
                <a:lnTo>
                  <a:pt x="78825" y="485900"/>
                </a:lnTo>
                <a:lnTo>
                  <a:pt x="111960" y="429965"/>
                </a:lnTo>
                <a:lnTo>
                  <a:pt x="150283" y="376506"/>
                </a:lnTo>
                <a:lnTo>
                  <a:pt x="193535" y="325727"/>
                </a:lnTo>
                <a:lnTo>
                  <a:pt x="241460" y="277833"/>
                </a:lnTo>
                <a:lnTo>
                  <a:pt x="293798" y="233029"/>
                </a:lnTo>
                <a:lnTo>
                  <a:pt x="350292" y="191519"/>
                </a:lnTo>
                <a:lnTo>
                  <a:pt x="410684" y="153509"/>
                </a:lnTo>
                <a:lnTo>
                  <a:pt x="474715" y="119203"/>
                </a:lnTo>
                <a:lnTo>
                  <a:pt x="542129" y="88807"/>
                </a:lnTo>
                <a:lnTo>
                  <a:pt x="612665" y="62525"/>
                </a:lnTo>
                <a:lnTo>
                  <a:pt x="686068" y="40562"/>
                </a:lnTo>
                <a:lnTo>
                  <a:pt x="762078" y="23123"/>
                </a:lnTo>
                <a:lnTo>
                  <a:pt x="840437" y="10413"/>
                </a:lnTo>
                <a:lnTo>
                  <a:pt x="920888" y="2637"/>
                </a:lnTo>
                <a:lnTo>
                  <a:pt x="1003173" y="0"/>
                </a:lnTo>
                <a:lnTo>
                  <a:pt x="1085440" y="2637"/>
                </a:lnTo>
                <a:lnTo>
                  <a:pt x="1165877" y="10413"/>
                </a:lnTo>
                <a:lnTo>
                  <a:pt x="1244226" y="23123"/>
                </a:lnTo>
                <a:lnTo>
                  <a:pt x="1320229" y="40562"/>
                </a:lnTo>
                <a:lnTo>
                  <a:pt x="1393626" y="62525"/>
                </a:lnTo>
                <a:lnTo>
                  <a:pt x="1464160" y="88807"/>
                </a:lnTo>
                <a:lnTo>
                  <a:pt x="1531573" y="119203"/>
                </a:lnTo>
                <a:lnTo>
                  <a:pt x="1595606" y="153509"/>
                </a:lnTo>
                <a:lnTo>
                  <a:pt x="1656001" y="191519"/>
                </a:lnTo>
                <a:lnTo>
                  <a:pt x="1712499" y="233029"/>
                </a:lnTo>
                <a:lnTo>
                  <a:pt x="1764843" y="277833"/>
                </a:lnTo>
                <a:lnTo>
                  <a:pt x="1812773" y="325727"/>
                </a:lnTo>
                <a:lnTo>
                  <a:pt x="1856032" y="376506"/>
                </a:lnTo>
                <a:lnTo>
                  <a:pt x="1894361" y="429965"/>
                </a:lnTo>
                <a:lnTo>
                  <a:pt x="1927502" y="485900"/>
                </a:lnTo>
                <a:lnTo>
                  <a:pt x="1955197" y="544104"/>
                </a:lnTo>
                <a:lnTo>
                  <a:pt x="1977187" y="604374"/>
                </a:lnTo>
                <a:lnTo>
                  <a:pt x="1993214" y="666505"/>
                </a:lnTo>
                <a:lnTo>
                  <a:pt x="2003020" y="730291"/>
                </a:lnTo>
                <a:lnTo>
                  <a:pt x="2006346" y="795527"/>
                </a:lnTo>
                <a:lnTo>
                  <a:pt x="2003020" y="860782"/>
                </a:lnTo>
                <a:lnTo>
                  <a:pt x="1993214" y="924585"/>
                </a:lnTo>
                <a:lnTo>
                  <a:pt x="1977187" y="986730"/>
                </a:lnTo>
                <a:lnTo>
                  <a:pt x="1955197" y="1047013"/>
                </a:lnTo>
                <a:lnTo>
                  <a:pt x="1927502" y="1105229"/>
                </a:lnTo>
                <a:lnTo>
                  <a:pt x="1894361" y="1161173"/>
                </a:lnTo>
                <a:lnTo>
                  <a:pt x="1856032" y="1214641"/>
                </a:lnTo>
                <a:lnTo>
                  <a:pt x="1812773" y="1265427"/>
                </a:lnTo>
                <a:lnTo>
                  <a:pt x="1764843" y="1313328"/>
                </a:lnTo>
                <a:lnTo>
                  <a:pt x="1712499" y="1358138"/>
                </a:lnTo>
                <a:lnTo>
                  <a:pt x="1656001" y="1399651"/>
                </a:lnTo>
                <a:lnTo>
                  <a:pt x="1595606" y="1437665"/>
                </a:lnTo>
                <a:lnTo>
                  <a:pt x="1531573" y="1471973"/>
                </a:lnTo>
                <a:lnTo>
                  <a:pt x="1464160" y="1502371"/>
                </a:lnTo>
                <a:lnTo>
                  <a:pt x="1393626" y="1528655"/>
                </a:lnTo>
                <a:lnTo>
                  <a:pt x="1320229" y="1550619"/>
                </a:lnTo>
                <a:lnTo>
                  <a:pt x="1244226" y="1568058"/>
                </a:lnTo>
                <a:lnTo>
                  <a:pt x="1165877" y="1580768"/>
                </a:lnTo>
                <a:lnTo>
                  <a:pt x="1085440" y="1588545"/>
                </a:lnTo>
                <a:lnTo>
                  <a:pt x="1003173" y="1591182"/>
                </a:lnTo>
                <a:lnTo>
                  <a:pt x="920888" y="1588545"/>
                </a:lnTo>
                <a:lnTo>
                  <a:pt x="840437" y="1580768"/>
                </a:lnTo>
                <a:lnTo>
                  <a:pt x="762078" y="1568058"/>
                </a:lnTo>
                <a:lnTo>
                  <a:pt x="686068" y="1550619"/>
                </a:lnTo>
                <a:lnTo>
                  <a:pt x="612665" y="1528655"/>
                </a:lnTo>
                <a:lnTo>
                  <a:pt x="542129" y="1502371"/>
                </a:lnTo>
                <a:lnTo>
                  <a:pt x="474715" y="1471973"/>
                </a:lnTo>
                <a:lnTo>
                  <a:pt x="410684" y="1437665"/>
                </a:lnTo>
                <a:lnTo>
                  <a:pt x="350292" y="1399651"/>
                </a:lnTo>
                <a:lnTo>
                  <a:pt x="293798" y="1358138"/>
                </a:lnTo>
                <a:lnTo>
                  <a:pt x="241460" y="1313328"/>
                </a:lnTo>
                <a:lnTo>
                  <a:pt x="193535" y="1265427"/>
                </a:lnTo>
                <a:lnTo>
                  <a:pt x="150283" y="1214641"/>
                </a:lnTo>
                <a:lnTo>
                  <a:pt x="111960" y="1161173"/>
                </a:lnTo>
                <a:lnTo>
                  <a:pt x="78825" y="1105229"/>
                </a:lnTo>
                <a:lnTo>
                  <a:pt x="51136" y="1047013"/>
                </a:lnTo>
                <a:lnTo>
                  <a:pt x="29151" y="986730"/>
                </a:lnTo>
                <a:lnTo>
                  <a:pt x="13128" y="924585"/>
                </a:lnTo>
                <a:lnTo>
                  <a:pt x="3325" y="860782"/>
                </a:lnTo>
                <a:lnTo>
                  <a:pt x="0" y="79552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32" name="object 32"/>
          <p:cNvSpPr/>
          <p:nvPr/>
        </p:nvSpPr>
        <p:spPr>
          <a:xfrm>
            <a:off x="7191375" y="1241425"/>
            <a:ext cx="1770063" cy="1592263"/>
          </a:xfrm>
          <a:custGeom>
            <a:avLst/>
            <a:gdLst/>
            <a:ahLst/>
            <a:cxnLst/>
            <a:rect l="l" t="t" r="r" b="b"/>
            <a:pathLst>
              <a:path w="1769618" h="1591182">
                <a:moveTo>
                  <a:pt x="0" y="795527"/>
                </a:moveTo>
                <a:lnTo>
                  <a:pt x="2932" y="860782"/>
                </a:lnTo>
                <a:lnTo>
                  <a:pt x="11579" y="924585"/>
                </a:lnTo>
                <a:lnTo>
                  <a:pt x="25713" y="986730"/>
                </a:lnTo>
                <a:lnTo>
                  <a:pt x="45105" y="1047013"/>
                </a:lnTo>
                <a:lnTo>
                  <a:pt x="69528" y="1105229"/>
                </a:lnTo>
                <a:lnTo>
                  <a:pt x="98755" y="1161173"/>
                </a:lnTo>
                <a:lnTo>
                  <a:pt x="132557" y="1214641"/>
                </a:lnTo>
                <a:lnTo>
                  <a:pt x="170708" y="1265427"/>
                </a:lnTo>
                <a:lnTo>
                  <a:pt x="212979" y="1313328"/>
                </a:lnTo>
                <a:lnTo>
                  <a:pt x="259143" y="1358138"/>
                </a:lnTo>
                <a:lnTo>
                  <a:pt x="308972" y="1399651"/>
                </a:lnTo>
                <a:lnTo>
                  <a:pt x="362239" y="1437665"/>
                </a:lnTo>
                <a:lnTo>
                  <a:pt x="418716" y="1471973"/>
                </a:lnTo>
                <a:lnTo>
                  <a:pt x="478175" y="1502371"/>
                </a:lnTo>
                <a:lnTo>
                  <a:pt x="540388" y="1528655"/>
                </a:lnTo>
                <a:lnTo>
                  <a:pt x="605129" y="1550619"/>
                </a:lnTo>
                <a:lnTo>
                  <a:pt x="672169" y="1568058"/>
                </a:lnTo>
                <a:lnTo>
                  <a:pt x="741281" y="1580768"/>
                </a:lnTo>
                <a:lnTo>
                  <a:pt x="812236" y="1588545"/>
                </a:lnTo>
                <a:lnTo>
                  <a:pt x="884809" y="1591182"/>
                </a:lnTo>
                <a:lnTo>
                  <a:pt x="957381" y="1588545"/>
                </a:lnTo>
                <a:lnTo>
                  <a:pt x="1028336" y="1580768"/>
                </a:lnTo>
                <a:lnTo>
                  <a:pt x="1097448" y="1568058"/>
                </a:lnTo>
                <a:lnTo>
                  <a:pt x="1164488" y="1550619"/>
                </a:lnTo>
                <a:lnTo>
                  <a:pt x="1229229" y="1528655"/>
                </a:lnTo>
                <a:lnTo>
                  <a:pt x="1291442" y="1502371"/>
                </a:lnTo>
                <a:lnTo>
                  <a:pt x="1350901" y="1471973"/>
                </a:lnTo>
                <a:lnTo>
                  <a:pt x="1407378" y="1437665"/>
                </a:lnTo>
                <a:lnTo>
                  <a:pt x="1460645" y="1399651"/>
                </a:lnTo>
                <a:lnTo>
                  <a:pt x="1510474" y="1358138"/>
                </a:lnTo>
                <a:lnTo>
                  <a:pt x="1556638" y="1313328"/>
                </a:lnTo>
                <a:lnTo>
                  <a:pt x="1598909" y="1265427"/>
                </a:lnTo>
                <a:lnTo>
                  <a:pt x="1637060" y="1214641"/>
                </a:lnTo>
                <a:lnTo>
                  <a:pt x="1670862" y="1161173"/>
                </a:lnTo>
                <a:lnTo>
                  <a:pt x="1700089" y="1105229"/>
                </a:lnTo>
                <a:lnTo>
                  <a:pt x="1724512" y="1047013"/>
                </a:lnTo>
                <a:lnTo>
                  <a:pt x="1743904" y="986730"/>
                </a:lnTo>
                <a:lnTo>
                  <a:pt x="1758038" y="924585"/>
                </a:lnTo>
                <a:lnTo>
                  <a:pt x="1766685" y="860782"/>
                </a:lnTo>
                <a:lnTo>
                  <a:pt x="1769618" y="795527"/>
                </a:lnTo>
                <a:lnTo>
                  <a:pt x="1766685" y="730291"/>
                </a:lnTo>
                <a:lnTo>
                  <a:pt x="1758038" y="666505"/>
                </a:lnTo>
                <a:lnTo>
                  <a:pt x="1743904" y="604374"/>
                </a:lnTo>
                <a:lnTo>
                  <a:pt x="1724512" y="544104"/>
                </a:lnTo>
                <a:lnTo>
                  <a:pt x="1700089" y="485900"/>
                </a:lnTo>
                <a:lnTo>
                  <a:pt x="1670862" y="429965"/>
                </a:lnTo>
                <a:lnTo>
                  <a:pt x="1637060" y="376506"/>
                </a:lnTo>
                <a:lnTo>
                  <a:pt x="1598909" y="325727"/>
                </a:lnTo>
                <a:lnTo>
                  <a:pt x="1556638" y="277833"/>
                </a:lnTo>
                <a:lnTo>
                  <a:pt x="1510474" y="233029"/>
                </a:lnTo>
                <a:lnTo>
                  <a:pt x="1460645" y="191519"/>
                </a:lnTo>
                <a:lnTo>
                  <a:pt x="1407378" y="153509"/>
                </a:lnTo>
                <a:lnTo>
                  <a:pt x="1350901" y="119203"/>
                </a:lnTo>
                <a:lnTo>
                  <a:pt x="1291442" y="88807"/>
                </a:lnTo>
                <a:lnTo>
                  <a:pt x="1229229" y="62525"/>
                </a:lnTo>
                <a:lnTo>
                  <a:pt x="1164488" y="40562"/>
                </a:lnTo>
                <a:lnTo>
                  <a:pt x="1097448" y="23123"/>
                </a:lnTo>
                <a:lnTo>
                  <a:pt x="1028336" y="10413"/>
                </a:lnTo>
                <a:lnTo>
                  <a:pt x="957381" y="2637"/>
                </a:lnTo>
                <a:lnTo>
                  <a:pt x="884809" y="0"/>
                </a:lnTo>
                <a:lnTo>
                  <a:pt x="812236" y="2637"/>
                </a:lnTo>
                <a:lnTo>
                  <a:pt x="741281" y="10413"/>
                </a:lnTo>
                <a:lnTo>
                  <a:pt x="672169" y="23123"/>
                </a:lnTo>
                <a:lnTo>
                  <a:pt x="605129" y="40562"/>
                </a:lnTo>
                <a:lnTo>
                  <a:pt x="540388" y="62525"/>
                </a:lnTo>
                <a:lnTo>
                  <a:pt x="478175" y="88807"/>
                </a:lnTo>
                <a:lnTo>
                  <a:pt x="418716" y="119203"/>
                </a:lnTo>
                <a:lnTo>
                  <a:pt x="362239" y="153509"/>
                </a:lnTo>
                <a:lnTo>
                  <a:pt x="308972" y="191519"/>
                </a:lnTo>
                <a:lnTo>
                  <a:pt x="259143" y="233029"/>
                </a:lnTo>
                <a:lnTo>
                  <a:pt x="212979" y="277833"/>
                </a:lnTo>
                <a:lnTo>
                  <a:pt x="170708" y="325727"/>
                </a:lnTo>
                <a:lnTo>
                  <a:pt x="132557" y="376506"/>
                </a:lnTo>
                <a:lnTo>
                  <a:pt x="98755" y="429965"/>
                </a:lnTo>
                <a:lnTo>
                  <a:pt x="69528" y="485900"/>
                </a:lnTo>
                <a:lnTo>
                  <a:pt x="45105" y="544104"/>
                </a:lnTo>
                <a:lnTo>
                  <a:pt x="25713" y="604374"/>
                </a:lnTo>
                <a:lnTo>
                  <a:pt x="11579" y="666505"/>
                </a:lnTo>
                <a:lnTo>
                  <a:pt x="2932" y="730291"/>
                </a:lnTo>
                <a:lnTo>
                  <a:pt x="0" y="7955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132" name="object 33"/>
          <p:cNvSpPr>
            <a:spLocks/>
          </p:cNvSpPr>
          <p:nvPr/>
        </p:nvSpPr>
        <p:spPr bwMode="auto">
          <a:xfrm>
            <a:off x="7191375" y="1241425"/>
            <a:ext cx="1770063" cy="1592263"/>
          </a:xfrm>
          <a:custGeom>
            <a:avLst/>
            <a:gdLst>
              <a:gd name="T0" fmla="*/ 2938 w 1769618"/>
              <a:gd name="T1" fmla="*/ 733272 h 1591182"/>
              <a:gd name="T2" fmla="*/ 25749 w 1769618"/>
              <a:gd name="T3" fmla="*/ 606842 h 1591182"/>
              <a:gd name="T4" fmla="*/ 69632 w 1769618"/>
              <a:gd name="T5" fmla="*/ 487884 h 1591182"/>
              <a:gd name="T6" fmla="*/ 132755 w 1769618"/>
              <a:gd name="T7" fmla="*/ 378043 h 1591182"/>
              <a:gd name="T8" fmla="*/ 213303 w 1769618"/>
              <a:gd name="T9" fmla="*/ 278967 h 1591182"/>
              <a:gd name="T10" fmla="*/ 309440 w 1769618"/>
              <a:gd name="T11" fmla="*/ 192300 h 1591182"/>
              <a:gd name="T12" fmla="*/ 419346 w 1769618"/>
              <a:gd name="T13" fmla="*/ 119689 h 1591182"/>
              <a:gd name="T14" fmla="*/ 541204 w 1769618"/>
              <a:gd name="T15" fmla="*/ 62782 h 1591182"/>
              <a:gd name="T16" fmla="*/ 673183 w 1769618"/>
              <a:gd name="T17" fmla="*/ 23219 h 1591182"/>
              <a:gd name="T18" fmla="*/ 813461 w 1769618"/>
              <a:gd name="T19" fmla="*/ 2649 h 1591182"/>
              <a:gd name="T20" fmla="*/ 958827 w 1769618"/>
              <a:gd name="T21" fmla="*/ 2649 h 1591182"/>
              <a:gd name="T22" fmla="*/ 1099104 w 1769618"/>
              <a:gd name="T23" fmla="*/ 23219 h 1591182"/>
              <a:gd name="T24" fmla="*/ 1231083 w 1769618"/>
              <a:gd name="T25" fmla="*/ 62782 h 1591182"/>
              <a:gd name="T26" fmla="*/ 1352941 w 1769618"/>
              <a:gd name="T27" fmla="*/ 119689 h 1591182"/>
              <a:gd name="T28" fmla="*/ 1462850 w 1769618"/>
              <a:gd name="T29" fmla="*/ 192300 h 1591182"/>
              <a:gd name="T30" fmla="*/ 1558989 w 1769618"/>
              <a:gd name="T31" fmla="*/ 278967 h 1591182"/>
              <a:gd name="T32" fmla="*/ 1639532 w 1769618"/>
              <a:gd name="T33" fmla="*/ 378043 h 1591182"/>
              <a:gd name="T34" fmla="*/ 1702657 w 1769618"/>
              <a:gd name="T35" fmla="*/ 487884 h 1591182"/>
              <a:gd name="T36" fmla="*/ 1746538 w 1769618"/>
              <a:gd name="T37" fmla="*/ 606842 h 1591182"/>
              <a:gd name="T38" fmla="*/ 1769352 w 1769618"/>
              <a:gd name="T39" fmla="*/ 733272 h 1591182"/>
              <a:gd name="T40" fmla="*/ 1769352 w 1769618"/>
              <a:gd name="T41" fmla="*/ 864297 h 1591182"/>
              <a:gd name="T42" fmla="*/ 1746538 w 1769618"/>
              <a:gd name="T43" fmla="*/ 990759 h 1591182"/>
              <a:gd name="T44" fmla="*/ 1702657 w 1769618"/>
              <a:gd name="T45" fmla="*/ 1109741 h 1591182"/>
              <a:gd name="T46" fmla="*/ 1639532 w 1769618"/>
              <a:gd name="T47" fmla="*/ 1219600 h 1591182"/>
              <a:gd name="T48" fmla="*/ 1558989 w 1769618"/>
              <a:gd name="T49" fmla="*/ 1318690 h 1591182"/>
              <a:gd name="T50" fmla="*/ 1462850 w 1769618"/>
              <a:gd name="T51" fmla="*/ 1405366 h 1591182"/>
              <a:gd name="T52" fmla="*/ 1352941 w 1769618"/>
              <a:gd name="T53" fmla="*/ 1477983 h 1591182"/>
              <a:gd name="T54" fmla="*/ 1231083 w 1769618"/>
              <a:gd name="T55" fmla="*/ 1534897 h 1591182"/>
              <a:gd name="T56" fmla="*/ 1099104 w 1769618"/>
              <a:gd name="T57" fmla="*/ 1574460 h 1591182"/>
              <a:gd name="T58" fmla="*/ 958827 w 1769618"/>
              <a:gd name="T59" fmla="*/ 1595031 h 1591182"/>
              <a:gd name="T60" fmla="*/ 813461 w 1769618"/>
              <a:gd name="T61" fmla="*/ 1595031 h 1591182"/>
              <a:gd name="T62" fmla="*/ 673183 w 1769618"/>
              <a:gd name="T63" fmla="*/ 1574460 h 1591182"/>
              <a:gd name="T64" fmla="*/ 541204 w 1769618"/>
              <a:gd name="T65" fmla="*/ 1534897 h 1591182"/>
              <a:gd name="T66" fmla="*/ 419346 w 1769618"/>
              <a:gd name="T67" fmla="*/ 1477983 h 1591182"/>
              <a:gd name="T68" fmla="*/ 309440 w 1769618"/>
              <a:gd name="T69" fmla="*/ 1405366 h 1591182"/>
              <a:gd name="T70" fmla="*/ 213303 w 1769618"/>
              <a:gd name="T71" fmla="*/ 1318690 h 1591182"/>
              <a:gd name="T72" fmla="*/ 132755 w 1769618"/>
              <a:gd name="T73" fmla="*/ 1219600 h 1591182"/>
              <a:gd name="T74" fmla="*/ 69632 w 1769618"/>
              <a:gd name="T75" fmla="*/ 1109741 h 1591182"/>
              <a:gd name="T76" fmla="*/ 25749 w 1769618"/>
              <a:gd name="T77" fmla="*/ 990759 h 1591182"/>
              <a:gd name="T78" fmla="*/ 2938 w 1769618"/>
              <a:gd name="T79" fmla="*/ 864297 h 159118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69618" h="1591182">
                <a:moveTo>
                  <a:pt x="0" y="795527"/>
                </a:moveTo>
                <a:lnTo>
                  <a:pt x="2932" y="730291"/>
                </a:lnTo>
                <a:lnTo>
                  <a:pt x="11579" y="666505"/>
                </a:lnTo>
                <a:lnTo>
                  <a:pt x="25713" y="604374"/>
                </a:lnTo>
                <a:lnTo>
                  <a:pt x="45105" y="544104"/>
                </a:lnTo>
                <a:lnTo>
                  <a:pt x="69528" y="485900"/>
                </a:lnTo>
                <a:lnTo>
                  <a:pt x="98755" y="429965"/>
                </a:lnTo>
                <a:lnTo>
                  <a:pt x="132557" y="376506"/>
                </a:lnTo>
                <a:lnTo>
                  <a:pt x="170708" y="325727"/>
                </a:lnTo>
                <a:lnTo>
                  <a:pt x="212979" y="277833"/>
                </a:lnTo>
                <a:lnTo>
                  <a:pt x="259143" y="233029"/>
                </a:lnTo>
                <a:lnTo>
                  <a:pt x="308972" y="191519"/>
                </a:lnTo>
                <a:lnTo>
                  <a:pt x="362239" y="153509"/>
                </a:lnTo>
                <a:lnTo>
                  <a:pt x="418716" y="119203"/>
                </a:lnTo>
                <a:lnTo>
                  <a:pt x="478175" y="88807"/>
                </a:lnTo>
                <a:lnTo>
                  <a:pt x="540388" y="62525"/>
                </a:lnTo>
                <a:lnTo>
                  <a:pt x="605129" y="40562"/>
                </a:lnTo>
                <a:lnTo>
                  <a:pt x="672169" y="23123"/>
                </a:lnTo>
                <a:lnTo>
                  <a:pt x="741281" y="10413"/>
                </a:lnTo>
                <a:lnTo>
                  <a:pt x="812236" y="2637"/>
                </a:lnTo>
                <a:lnTo>
                  <a:pt x="884809" y="0"/>
                </a:lnTo>
                <a:lnTo>
                  <a:pt x="957381" y="2637"/>
                </a:lnTo>
                <a:lnTo>
                  <a:pt x="1028336" y="10413"/>
                </a:lnTo>
                <a:lnTo>
                  <a:pt x="1097448" y="23123"/>
                </a:lnTo>
                <a:lnTo>
                  <a:pt x="1164488" y="40562"/>
                </a:lnTo>
                <a:lnTo>
                  <a:pt x="1229229" y="62525"/>
                </a:lnTo>
                <a:lnTo>
                  <a:pt x="1291442" y="88807"/>
                </a:lnTo>
                <a:lnTo>
                  <a:pt x="1350901" y="119203"/>
                </a:lnTo>
                <a:lnTo>
                  <a:pt x="1407378" y="153509"/>
                </a:lnTo>
                <a:lnTo>
                  <a:pt x="1460645" y="191519"/>
                </a:lnTo>
                <a:lnTo>
                  <a:pt x="1510474" y="233029"/>
                </a:lnTo>
                <a:lnTo>
                  <a:pt x="1556638" y="277833"/>
                </a:lnTo>
                <a:lnTo>
                  <a:pt x="1598909" y="325727"/>
                </a:lnTo>
                <a:lnTo>
                  <a:pt x="1637060" y="376506"/>
                </a:lnTo>
                <a:lnTo>
                  <a:pt x="1670862" y="429965"/>
                </a:lnTo>
                <a:lnTo>
                  <a:pt x="1700089" y="485900"/>
                </a:lnTo>
                <a:lnTo>
                  <a:pt x="1724512" y="544104"/>
                </a:lnTo>
                <a:lnTo>
                  <a:pt x="1743904" y="604374"/>
                </a:lnTo>
                <a:lnTo>
                  <a:pt x="1758038" y="666505"/>
                </a:lnTo>
                <a:lnTo>
                  <a:pt x="1766685" y="730291"/>
                </a:lnTo>
                <a:lnTo>
                  <a:pt x="1769618" y="795527"/>
                </a:lnTo>
                <a:lnTo>
                  <a:pt x="1766685" y="860782"/>
                </a:lnTo>
                <a:lnTo>
                  <a:pt x="1758038" y="924585"/>
                </a:lnTo>
                <a:lnTo>
                  <a:pt x="1743904" y="986730"/>
                </a:lnTo>
                <a:lnTo>
                  <a:pt x="1724512" y="1047013"/>
                </a:lnTo>
                <a:lnTo>
                  <a:pt x="1700089" y="1105229"/>
                </a:lnTo>
                <a:lnTo>
                  <a:pt x="1670862" y="1161173"/>
                </a:lnTo>
                <a:lnTo>
                  <a:pt x="1637060" y="1214641"/>
                </a:lnTo>
                <a:lnTo>
                  <a:pt x="1598909" y="1265427"/>
                </a:lnTo>
                <a:lnTo>
                  <a:pt x="1556638" y="1313328"/>
                </a:lnTo>
                <a:lnTo>
                  <a:pt x="1510474" y="1358138"/>
                </a:lnTo>
                <a:lnTo>
                  <a:pt x="1460645" y="1399651"/>
                </a:lnTo>
                <a:lnTo>
                  <a:pt x="1407378" y="1437665"/>
                </a:lnTo>
                <a:lnTo>
                  <a:pt x="1350901" y="1471973"/>
                </a:lnTo>
                <a:lnTo>
                  <a:pt x="1291442" y="1502371"/>
                </a:lnTo>
                <a:lnTo>
                  <a:pt x="1229229" y="1528655"/>
                </a:lnTo>
                <a:lnTo>
                  <a:pt x="1164488" y="1550619"/>
                </a:lnTo>
                <a:lnTo>
                  <a:pt x="1097448" y="1568058"/>
                </a:lnTo>
                <a:lnTo>
                  <a:pt x="1028336" y="1580768"/>
                </a:lnTo>
                <a:lnTo>
                  <a:pt x="957381" y="1588545"/>
                </a:lnTo>
                <a:lnTo>
                  <a:pt x="884809" y="1591182"/>
                </a:lnTo>
                <a:lnTo>
                  <a:pt x="812236" y="1588545"/>
                </a:lnTo>
                <a:lnTo>
                  <a:pt x="741281" y="1580768"/>
                </a:lnTo>
                <a:lnTo>
                  <a:pt x="672169" y="1568058"/>
                </a:lnTo>
                <a:lnTo>
                  <a:pt x="605129" y="1550619"/>
                </a:lnTo>
                <a:lnTo>
                  <a:pt x="540388" y="1528655"/>
                </a:lnTo>
                <a:lnTo>
                  <a:pt x="478175" y="1502371"/>
                </a:lnTo>
                <a:lnTo>
                  <a:pt x="418716" y="1471973"/>
                </a:lnTo>
                <a:lnTo>
                  <a:pt x="362239" y="1437665"/>
                </a:lnTo>
                <a:lnTo>
                  <a:pt x="308972" y="1399651"/>
                </a:lnTo>
                <a:lnTo>
                  <a:pt x="259143" y="1358138"/>
                </a:lnTo>
                <a:lnTo>
                  <a:pt x="212979" y="1313328"/>
                </a:lnTo>
                <a:lnTo>
                  <a:pt x="170708" y="1265427"/>
                </a:lnTo>
                <a:lnTo>
                  <a:pt x="132557" y="1214641"/>
                </a:lnTo>
                <a:lnTo>
                  <a:pt x="98755" y="1161173"/>
                </a:lnTo>
                <a:lnTo>
                  <a:pt x="69528" y="1105229"/>
                </a:lnTo>
                <a:lnTo>
                  <a:pt x="45105" y="1047013"/>
                </a:lnTo>
                <a:lnTo>
                  <a:pt x="25713" y="986730"/>
                </a:lnTo>
                <a:lnTo>
                  <a:pt x="11579" y="924585"/>
                </a:lnTo>
                <a:lnTo>
                  <a:pt x="2932" y="860782"/>
                </a:lnTo>
                <a:lnTo>
                  <a:pt x="0" y="79552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5134" name="object 37"/>
          <p:cNvSpPr>
            <a:spLocks noChangeArrowheads="1"/>
          </p:cNvSpPr>
          <p:nvPr/>
        </p:nvSpPr>
        <p:spPr bwMode="auto">
          <a:xfrm>
            <a:off x="4456113" y="3438525"/>
            <a:ext cx="368300" cy="38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C" sz="1800"/>
          </a:p>
        </p:txBody>
      </p:sp>
      <p:sp>
        <p:nvSpPr>
          <p:cNvPr id="5135" name="object 38"/>
          <p:cNvSpPr>
            <a:spLocks/>
          </p:cNvSpPr>
          <p:nvPr/>
        </p:nvSpPr>
        <p:spPr bwMode="auto">
          <a:xfrm>
            <a:off x="-20638" y="4580532"/>
            <a:ext cx="1727201" cy="1728788"/>
          </a:xfrm>
          <a:custGeom>
            <a:avLst/>
            <a:gdLst>
              <a:gd name="T0" fmla="*/ 1001060 w 1728100"/>
              <a:gd name="T1" fmla="*/ 1721583 h 1727962"/>
              <a:gd name="T2" fmla="*/ 1133604 w 1728100"/>
              <a:gd name="T3" fmla="*/ 1688748 h 1727962"/>
              <a:gd name="T4" fmla="*/ 1257196 w 1728100"/>
              <a:gd name="T5" fmla="*/ 1636206 h 1727962"/>
              <a:gd name="T6" fmla="*/ 1370061 w 1728100"/>
              <a:gd name="T7" fmla="*/ 1565739 h 1727962"/>
              <a:gd name="T8" fmla="*/ 1470427 w 1728100"/>
              <a:gd name="T9" fmla="*/ 1479133 h 1727962"/>
              <a:gd name="T10" fmla="*/ 1556522 w 1728100"/>
              <a:gd name="T11" fmla="*/ 1378172 h 1727962"/>
              <a:gd name="T12" fmla="*/ 1626570 w 1728100"/>
              <a:gd name="T13" fmla="*/ 1264640 h 1727962"/>
              <a:gd name="T14" fmla="*/ 1678801 w 1728100"/>
              <a:gd name="T15" fmla="*/ 1140322 h 1727962"/>
              <a:gd name="T16" fmla="*/ 1711439 w 1728100"/>
              <a:gd name="T17" fmla="*/ 1007000 h 1727962"/>
              <a:gd name="T18" fmla="*/ 1722712 w 1728100"/>
              <a:gd name="T19" fmla="*/ 866462 h 1727962"/>
              <a:gd name="T20" fmla="*/ 1711439 w 1728100"/>
              <a:gd name="T21" fmla="*/ 725923 h 1727962"/>
              <a:gd name="T22" fmla="*/ 1678801 w 1728100"/>
              <a:gd name="T23" fmla="*/ 592602 h 1727962"/>
              <a:gd name="T24" fmla="*/ 1626570 w 1728100"/>
              <a:gd name="T25" fmla="*/ 468283 h 1727962"/>
              <a:gd name="T26" fmla="*/ 1556522 w 1728100"/>
              <a:gd name="T27" fmla="*/ 354749 h 1727962"/>
              <a:gd name="T28" fmla="*/ 1470427 w 1728100"/>
              <a:gd name="T29" fmla="*/ 253789 h 1727962"/>
              <a:gd name="T30" fmla="*/ 1370061 w 1728100"/>
              <a:gd name="T31" fmla="*/ 167185 h 1727962"/>
              <a:gd name="T32" fmla="*/ 1257196 w 1728100"/>
              <a:gd name="T33" fmla="*/ 96716 h 1727962"/>
              <a:gd name="T34" fmla="*/ 1133604 w 1728100"/>
              <a:gd name="T35" fmla="*/ 44174 h 1727962"/>
              <a:gd name="T36" fmla="*/ 1001060 w 1728100"/>
              <a:gd name="T37" fmla="*/ 11338 h 1727962"/>
              <a:gd name="T38" fmla="*/ 861337 w 1728100"/>
              <a:gd name="T39" fmla="*/ 0 h 1727962"/>
              <a:gd name="T40" fmla="*/ 721623 w 1728100"/>
              <a:gd name="T41" fmla="*/ 11338 h 1727962"/>
              <a:gd name="T42" fmla="*/ 589088 w 1728100"/>
              <a:gd name="T43" fmla="*/ 44174 h 1727962"/>
              <a:gd name="T44" fmla="*/ 465503 w 1728100"/>
              <a:gd name="T45" fmla="*/ 96716 h 1727962"/>
              <a:gd name="T46" fmla="*/ 352641 w 1728100"/>
              <a:gd name="T47" fmla="*/ 167185 h 1727962"/>
              <a:gd name="T48" fmla="*/ 252280 w 1728100"/>
              <a:gd name="T49" fmla="*/ 253789 h 1727962"/>
              <a:gd name="T50" fmla="*/ 166187 w 1728100"/>
              <a:gd name="T51" fmla="*/ 354749 h 1727962"/>
              <a:gd name="T52" fmla="*/ 96141 w 1728100"/>
              <a:gd name="T53" fmla="*/ 468283 h 1727962"/>
              <a:gd name="T54" fmla="*/ 43910 w 1728100"/>
              <a:gd name="T55" fmla="*/ 592602 h 1727962"/>
              <a:gd name="T56" fmla="*/ 21281 w 1728100"/>
              <a:gd name="T57" fmla="*/ 676703 h 1727962"/>
              <a:gd name="T58" fmla="*/ 43912 w 1728100"/>
              <a:gd name="T59" fmla="*/ 1140322 h 1727962"/>
              <a:gd name="T60" fmla="*/ 96142 w 1728100"/>
              <a:gd name="T61" fmla="*/ 1264640 h 1727962"/>
              <a:gd name="T62" fmla="*/ 166187 w 1728100"/>
              <a:gd name="T63" fmla="*/ 1378172 h 1727962"/>
              <a:gd name="T64" fmla="*/ 252280 w 1728100"/>
              <a:gd name="T65" fmla="*/ 1479133 h 1727962"/>
              <a:gd name="T66" fmla="*/ 352642 w 1728100"/>
              <a:gd name="T67" fmla="*/ 1565739 h 1727962"/>
              <a:gd name="T68" fmla="*/ 465503 w 1728100"/>
              <a:gd name="T69" fmla="*/ 1636206 h 1727962"/>
              <a:gd name="T70" fmla="*/ 589088 w 1728100"/>
              <a:gd name="T71" fmla="*/ 1688748 h 1727962"/>
              <a:gd name="T72" fmla="*/ 721623 w 1728100"/>
              <a:gd name="T73" fmla="*/ 1721583 h 1727962"/>
              <a:gd name="T74" fmla="*/ 861337 w 1728100"/>
              <a:gd name="T75" fmla="*/ 1732924 h 17279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8100" h="1727962">
                <a:moveTo>
                  <a:pt x="934899" y="1725097"/>
                </a:moveTo>
                <a:lnTo>
                  <a:pt x="1004190" y="1716653"/>
                </a:lnTo>
                <a:lnTo>
                  <a:pt x="1071681" y="1702851"/>
                </a:lnTo>
                <a:lnTo>
                  <a:pt x="1137149" y="1683913"/>
                </a:lnTo>
                <a:lnTo>
                  <a:pt x="1200371" y="1660062"/>
                </a:lnTo>
                <a:lnTo>
                  <a:pt x="1261127" y="1631521"/>
                </a:lnTo>
                <a:lnTo>
                  <a:pt x="1319192" y="1598511"/>
                </a:lnTo>
                <a:lnTo>
                  <a:pt x="1374345" y="1561256"/>
                </a:lnTo>
                <a:lnTo>
                  <a:pt x="1426364" y="1519978"/>
                </a:lnTo>
                <a:lnTo>
                  <a:pt x="1475025" y="1474898"/>
                </a:lnTo>
                <a:lnTo>
                  <a:pt x="1520108" y="1426240"/>
                </a:lnTo>
                <a:lnTo>
                  <a:pt x="1561389" y="1374226"/>
                </a:lnTo>
                <a:lnTo>
                  <a:pt x="1598646" y="1319078"/>
                </a:lnTo>
                <a:lnTo>
                  <a:pt x="1631657" y="1261019"/>
                </a:lnTo>
                <a:lnTo>
                  <a:pt x="1660199" y="1200271"/>
                </a:lnTo>
                <a:lnTo>
                  <a:pt x="1684051" y="1137056"/>
                </a:lnTo>
                <a:lnTo>
                  <a:pt x="1702989" y="1071597"/>
                </a:lnTo>
                <a:lnTo>
                  <a:pt x="1716791" y="1004117"/>
                </a:lnTo>
                <a:lnTo>
                  <a:pt x="1725236" y="934837"/>
                </a:lnTo>
                <a:lnTo>
                  <a:pt x="1728100" y="863981"/>
                </a:lnTo>
                <a:lnTo>
                  <a:pt x="1725236" y="793124"/>
                </a:lnTo>
                <a:lnTo>
                  <a:pt x="1716791" y="723844"/>
                </a:lnTo>
                <a:lnTo>
                  <a:pt x="1702989" y="656364"/>
                </a:lnTo>
                <a:lnTo>
                  <a:pt x="1684051" y="590905"/>
                </a:lnTo>
                <a:lnTo>
                  <a:pt x="1660199" y="527690"/>
                </a:lnTo>
                <a:lnTo>
                  <a:pt x="1631657" y="466942"/>
                </a:lnTo>
                <a:lnTo>
                  <a:pt x="1598646" y="408883"/>
                </a:lnTo>
                <a:lnTo>
                  <a:pt x="1561389" y="353735"/>
                </a:lnTo>
                <a:lnTo>
                  <a:pt x="1520108" y="301721"/>
                </a:lnTo>
                <a:lnTo>
                  <a:pt x="1475025" y="253063"/>
                </a:lnTo>
                <a:lnTo>
                  <a:pt x="1426364" y="207983"/>
                </a:lnTo>
                <a:lnTo>
                  <a:pt x="1374345" y="166705"/>
                </a:lnTo>
                <a:lnTo>
                  <a:pt x="1319192" y="129450"/>
                </a:lnTo>
                <a:lnTo>
                  <a:pt x="1261127" y="96440"/>
                </a:lnTo>
                <a:lnTo>
                  <a:pt x="1200371" y="67899"/>
                </a:lnTo>
                <a:lnTo>
                  <a:pt x="1137149" y="44048"/>
                </a:lnTo>
                <a:lnTo>
                  <a:pt x="1071681" y="25110"/>
                </a:lnTo>
                <a:lnTo>
                  <a:pt x="1004190" y="11308"/>
                </a:lnTo>
                <a:lnTo>
                  <a:pt x="934899" y="2864"/>
                </a:lnTo>
                <a:lnTo>
                  <a:pt x="864030" y="0"/>
                </a:lnTo>
                <a:lnTo>
                  <a:pt x="793166" y="2864"/>
                </a:lnTo>
                <a:lnTo>
                  <a:pt x="723880" y="11308"/>
                </a:lnTo>
                <a:lnTo>
                  <a:pt x="656394" y="25110"/>
                </a:lnTo>
                <a:lnTo>
                  <a:pt x="590930" y="44048"/>
                </a:lnTo>
                <a:lnTo>
                  <a:pt x="527711" y="67899"/>
                </a:lnTo>
                <a:lnTo>
                  <a:pt x="466959" y="96440"/>
                </a:lnTo>
                <a:lnTo>
                  <a:pt x="408896" y="129450"/>
                </a:lnTo>
                <a:lnTo>
                  <a:pt x="353745" y="166705"/>
                </a:lnTo>
                <a:lnTo>
                  <a:pt x="301729" y="207983"/>
                </a:lnTo>
                <a:lnTo>
                  <a:pt x="253069" y="253063"/>
                </a:lnTo>
                <a:lnTo>
                  <a:pt x="207987" y="301721"/>
                </a:lnTo>
                <a:lnTo>
                  <a:pt x="166708" y="353735"/>
                </a:lnTo>
                <a:lnTo>
                  <a:pt x="129451" y="408883"/>
                </a:lnTo>
                <a:lnTo>
                  <a:pt x="96441" y="466942"/>
                </a:lnTo>
                <a:lnTo>
                  <a:pt x="67899" y="527690"/>
                </a:lnTo>
                <a:lnTo>
                  <a:pt x="44048" y="590905"/>
                </a:lnTo>
                <a:lnTo>
                  <a:pt x="25111" y="656364"/>
                </a:lnTo>
                <a:lnTo>
                  <a:pt x="21347" y="674765"/>
                </a:lnTo>
                <a:lnTo>
                  <a:pt x="21347" y="1053191"/>
                </a:lnTo>
                <a:lnTo>
                  <a:pt x="44050" y="1137056"/>
                </a:lnTo>
                <a:lnTo>
                  <a:pt x="67901" y="1200271"/>
                </a:lnTo>
                <a:lnTo>
                  <a:pt x="96442" y="1261019"/>
                </a:lnTo>
                <a:lnTo>
                  <a:pt x="129452" y="1319078"/>
                </a:lnTo>
                <a:lnTo>
                  <a:pt x="166708" y="1374226"/>
                </a:lnTo>
                <a:lnTo>
                  <a:pt x="207988" y="1426240"/>
                </a:lnTo>
                <a:lnTo>
                  <a:pt x="253069" y="1474898"/>
                </a:lnTo>
                <a:lnTo>
                  <a:pt x="301729" y="1519978"/>
                </a:lnTo>
                <a:lnTo>
                  <a:pt x="353746" y="1561256"/>
                </a:lnTo>
                <a:lnTo>
                  <a:pt x="408896" y="1598511"/>
                </a:lnTo>
                <a:lnTo>
                  <a:pt x="466959" y="1631521"/>
                </a:lnTo>
                <a:lnTo>
                  <a:pt x="527711" y="1660062"/>
                </a:lnTo>
                <a:lnTo>
                  <a:pt x="590930" y="1683913"/>
                </a:lnTo>
                <a:lnTo>
                  <a:pt x="656394" y="1702851"/>
                </a:lnTo>
                <a:lnTo>
                  <a:pt x="723880" y="1716653"/>
                </a:lnTo>
                <a:lnTo>
                  <a:pt x="793166" y="1725097"/>
                </a:lnTo>
                <a:lnTo>
                  <a:pt x="864030" y="1727962"/>
                </a:lnTo>
                <a:lnTo>
                  <a:pt x="934899" y="1725097"/>
                </a:lnTo>
                <a:close/>
              </a:path>
            </a:pathLst>
          </a:custGeom>
          <a:solidFill>
            <a:srgbClr val="92C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5136" name="object 39"/>
          <p:cNvSpPr>
            <a:spLocks/>
          </p:cNvSpPr>
          <p:nvPr/>
        </p:nvSpPr>
        <p:spPr bwMode="auto">
          <a:xfrm>
            <a:off x="-20638" y="4569419"/>
            <a:ext cx="1727201" cy="1728788"/>
          </a:xfrm>
          <a:custGeom>
            <a:avLst/>
            <a:gdLst>
              <a:gd name="T0" fmla="*/ 1001060 w 1728100"/>
              <a:gd name="T1" fmla="*/ 1721583 h 1727962"/>
              <a:gd name="T2" fmla="*/ 1133604 w 1728100"/>
              <a:gd name="T3" fmla="*/ 1688748 h 1727962"/>
              <a:gd name="T4" fmla="*/ 1257196 w 1728100"/>
              <a:gd name="T5" fmla="*/ 1636206 h 1727962"/>
              <a:gd name="T6" fmla="*/ 1370061 w 1728100"/>
              <a:gd name="T7" fmla="*/ 1565739 h 1727962"/>
              <a:gd name="T8" fmla="*/ 1470427 w 1728100"/>
              <a:gd name="T9" fmla="*/ 1479133 h 1727962"/>
              <a:gd name="T10" fmla="*/ 1556522 w 1728100"/>
              <a:gd name="T11" fmla="*/ 1378172 h 1727962"/>
              <a:gd name="T12" fmla="*/ 1626570 w 1728100"/>
              <a:gd name="T13" fmla="*/ 1264640 h 1727962"/>
              <a:gd name="T14" fmla="*/ 1678801 w 1728100"/>
              <a:gd name="T15" fmla="*/ 1140322 h 1727962"/>
              <a:gd name="T16" fmla="*/ 1711439 w 1728100"/>
              <a:gd name="T17" fmla="*/ 1007000 h 1727962"/>
              <a:gd name="T18" fmla="*/ 1722712 w 1728100"/>
              <a:gd name="T19" fmla="*/ 866462 h 1727962"/>
              <a:gd name="T20" fmla="*/ 1711439 w 1728100"/>
              <a:gd name="T21" fmla="*/ 725923 h 1727962"/>
              <a:gd name="T22" fmla="*/ 1678801 w 1728100"/>
              <a:gd name="T23" fmla="*/ 592602 h 1727962"/>
              <a:gd name="T24" fmla="*/ 1626570 w 1728100"/>
              <a:gd name="T25" fmla="*/ 468283 h 1727962"/>
              <a:gd name="T26" fmla="*/ 1556522 w 1728100"/>
              <a:gd name="T27" fmla="*/ 354749 h 1727962"/>
              <a:gd name="T28" fmla="*/ 1470427 w 1728100"/>
              <a:gd name="T29" fmla="*/ 253789 h 1727962"/>
              <a:gd name="T30" fmla="*/ 1370061 w 1728100"/>
              <a:gd name="T31" fmla="*/ 167185 h 1727962"/>
              <a:gd name="T32" fmla="*/ 1257196 w 1728100"/>
              <a:gd name="T33" fmla="*/ 96716 h 1727962"/>
              <a:gd name="T34" fmla="*/ 1133604 w 1728100"/>
              <a:gd name="T35" fmla="*/ 44174 h 1727962"/>
              <a:gd name="T36" fmla="*/ 1001060 w 1728100"/>
              <a:gd name="T37" fmla="*/ 11338 h 1727962"/>
              <a:gd name="T38" fmla="*/ 861337 w 1728100"/>
              <a:gd name="T39" fmla="*/ 0 h 1727962"/>
              <a:gd name="T40" fmla="*/ 721623 w 1728100"/>
              <a:gd name="T41" fmla="*/ 11338 h 1727962"/>
              <a:gd name="T42" fmla="*/ 589088 w 1728100"/>
              <a:gd name="T43" fmla="*/ 44174 h 1727962"/>
              <a:gd name="T44" fmla="*/ 465503 w 1728100"/>
              <a:gd name="T45" fmla="*/ 96716 h 1727962"/>
              <a:gd name="T46" fmla="*/ 352641 w 1728100"/>
              <a:gd name="T47" fmla="*/ 167185 h 1727962"/>
              <a:gd name="T48" fmla="*/ 252280 w 1728100"/>
              <a:gd name="T49" fmla="*/ 253789 h 1727962"/>
              <a:gd name="T50" fmla="*/ 166187 w 1728100"/>
              <a:gd name="T51" fmla="*/ 354749 h 1727962"/>
              <a:gd name="T52" fmla="*/ 96141 w 1728100"/>
              <a:gd name="T53" fmla="*/ 468283 h 1727962"/>
              <a:gd name="T54" fmla="*/ 43910 w 1728100"/>
              <a:gd name="T55" fmla="*/ 592602 h 1727962"/>
              <a:gd name="T56" fmla="*/ 21281 w 1728100"/>
              <a:gd name="T57" fmla="*/ 676703 h 1727962"/>
              <a:gd name="T58" fmla="*/ 43912 w 1728100"/>
              <a:gd name="T59" fmla="*/ 1140322 h 1727962"/>
              <a:gd name="T60" fmla="*/ 96142 w 1728100"/>
              <a:gd name="T61" fmla="*/ 1264640 h 1727962"/>
              <a:gd name="T62" fmla="*/ 166187 w 1728100"/>
              <a:gd name="T63" fmla="*/ 1378172 h 1727962"/>
              <a:gd name="T64" fmla="*/ 252280 w 1728100"/>
              <a:gd name="T65" fmla="*/ 1479133 h 1727962"/>
              <a:gd name="T66" fmla="*/ 352642 w 1728100"/>
              <a:gd name="T67" fmla="*/ 1565739 h 1727962"/>
              <a:gd name="T68" fmla="*/ 465503 w 1728100"/>
              <a:gd name="T69" fmla="*/ 1636206 h 1727962"/>
              <a:gd name="T70" fmla="*/ 589088 w 1728100"/>
              <a:gd name="T71" fmla="*/ 1688748 h 1727962"/>
              <a:gd name="T72" fmla="*/ 721623 w 1728100"/>
              <a:gd name="T73" fmla="*/ 1721583 h 1727962"/>
              <a:gd name="T74" fmla="*/ 861337 w 1728100"/>
              <a:gd name="T75" fmla="*/ 1732924 h 17279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8100" h="1727962">
                <a:moveTo>
                  <a:pt x="934899" y="1725097"/>
                </a:moveTo>
                <a:lnTo>
                  <a:pt x="1004190" y="1716653"/>
                </a:lnTo>
                <a:lnTo>
                  <a:pt x="1071681" y="1702851"/>
                </a:lnTo>
                <a:lnTo>
                  <a:pt x="1137149" y="1683913"/>
                </a:lnTo>
                <a:lnTo>
                  <a:pt x="1200371" y="1660062"/>
                </a:lnTo>
                <a:lnTo>
                  <a:pt x="1261127" y="1631521"/>
                </a:lnTo>
                <a:lnTo>
                  <a:pt x="1319192" y="1598511"/>
                </a:lnTo>
                <a:lnTo>
                  <a:pt x="1374345" y="1561256"/>
                </a:lnTo>
                <a:lnTo>
                  <a:pt x="1426364" y="1519978"/>
                </a:lnTo>
                <a:lnTo>
                  <a:pt x="1475025" y="1474898"/>
                </a:lnTo>
                <a:lnTo>
                  <a:pt x="1520108" y="1426240"/>
                </a:lnTo>
                <a:lnTo>
                  <a:pt x="1561389" y="1374226"/>
                </a:lnTo>
                <a:lnTo>
                  <a:pt x="1598646" y="1319078"/>
                </a:lnTo>
                <a:lnTo>
                  <a:pt x="1631657" y="1261019"/>
                </a:lnTo>
                <a:lnTo>
                  <a:pt x="1660199" y="1200271"/>
                </a:lnTo>
                <a:lnTo>
                  <a:pt x="1684051" y="1137056"/>
                </a:lnTo>
                <a:lnTo>
                  <a:pt x="1702989" y="1071597"/>
                </a:lnTo>
                <a:lnTo>
                  <a:pt x="1716791" y="1004117"/>
                </a:lnTo>
                <a:lnTo>
                  <a:pt x="1725236" y="934837"/>
                </a:lnTo>
                <a:lnTo>
                  <a:pt x="1728100" y="863981"/>
                </a:lnTo>
                <a:lnTo>
                  <a:pt x="1725236" y="793124"/>
                </a:lnTo>
                <a:lnTo>
                  <a:pt x="1716791" y="723844"/>
                </a:lnTo>
                <a:lnTo>
                  <a:pt x="1702989" y="656364"/>
                </a:lnTo>
                <a:lnTo>
                  <a:pt x="1684051" y="590905"/>
                </a:lnTo>
                <a:lnTo>
                  <a:pt x="1660199" y="527690"/>
                </a:lnTo>
                <a:lnTo>
                  <a:pt x="1631657" y="466942"/>
                </a:lnTo>
                <a:lnTo>
                  <a:pt x="1598646" y="408883"/>
                </a:lnTo>
                <a:lnTo>
                  <a:pt x="1561389" y="353735"/>
                </a:lnTo>
                <a:lnTo>
                  <a:pt x="1520108" y="301721"/>
                </a:lnTo>
                <a:lnTo>
                  <a:pt x="1475025" y="253063"/>
                </a:lnTo>
                <a:lnTo>
                  <a:pt x="1426364" y="207983"/>
                </a:lnTo>
                <a:lnTo>
                  <a:pt x="1374345" y="166705"/>
                </a:lnTo>
                <a:lnTo>
                  <a:pt x="1319192" y="129450"/>
                </a:lnTo>
                <a:lnTo>
                  <a:pt x="1261127" y="96440"/>
                </a:lnTo>
                <a:lnTo>
                  <a:pt x="1200371" y="67899"/>
                </a:lnTo>
                <a:lnTo>
                  <a:pt x="1137149" y="44048"/>
                </a:lnTo>
                <a:lnTo>
                  <a:pt x="1071681" y="25110"/>
                </a:lnTo>
                <a:lnTo>
                  <a:pt x="1004190" y="11308"/>
                </a:lnTo>
                <a:lnTo>
                  <a:pt x="934899" y="2864"/>
                </a:lnTo>
                <a:lnTo>
                  <a:pt x="864030" y="0"/>
                </a:lnTo>
                <a:lnTo>
                  <a:pt x="793166" y="2864"/>
                </a:lnTo>
                <a:lnTo>
                  <a:pt x="723880" y="11308"/>
                </a:lnTo>
                <a:lnTo>
                  <a:pt x="656394" y="25110"/>
                </a:lnTo>
                <a:lnTo>
                  <a:pt x="590930" y="44048"/>
                </a:lnTo>
                <a:lnTo>
                  <a:pt x="527711" y="67899"/>
                </a:lnTo>
                <a:lnTo>
                  <a:pt x="466959" y="96440"/>
                </a:lnTo>
                <a:lnTo>
                  <a:pt x="408896" y="129450"/>
                </a:lnTo>
                <a:lnTo>
                  <a:pt x="353745" y="166705"/>
                </a:lnTo>
                <a:lnTo>
                  <a:pt x="301729" y="207983"/>
                </a:lnTo>
                <a:lnTo>
                  <a:pt x="253069" y="253063"/>
                </a:lnTo>
                <a:lnTo>
                  <a:pt x="207987" y="301721"/>
                </a:lnTo>
                <a:lnTo>
                  <a:pt x="166708" y="353735"/>
                </a:lnTo>
                <a:lnTo>
                  <a:pt x="129451" y="408883"/>
                </a:lnTo>
                <a:lnTo>
                  <a:pt x="96441" y="466942"/>
                </a:lnTo>
                <a:lnTo>
                  <a:pt x="67899" y="527690"/>
                </a:lnTo>
                <a:lnTo>
                  <a:pt x="44048" y="590905"/>
                </a:lnTo>
                <a:lnTo>
                  <a:pt x="25111" y="656364"/>
                </a:lnTo>
                <a:lnTo>
                  <a:pt x="21347" y="674765"/>
                </a:lnTo>
              </a:path>
              <a:path w="1728100" h="1727962">
                <a:moveTo>
                  <a:pt x="21347" y="1053191"/>
                </a:moveTo>
                <a:lnTo>
                  <a:pt x="44050" y="1137056"/>
                </a:lnTo>
                <a:lnTo>
                  <a:pt x="67901" y="1200271"/>
                </a:lnTo>
                <a:lnTo>
                  <a:pt x="96442" y="1261019"/>
                </a:lnTo>
                <a:lnTo>
                  <a:pt x="129452" y="1319078"/>
                </a:lnTo>
                <a:lnTo>
                  <a:pt x="166708" y="1374226"/>
                </a:lnTo>
                <a:lnTo>
                  <a:pt x="207988" y="1426240"/>
                </a:lnTo>
                <a:lnTo>
                  <a:pt x="253069" y="1474898"/>
                </a:lnTo>
                <a:lnTo>
                  <a:pt x="301729" y="1519978"/>
                </a:lnTo>
                <a:lnTo>
                  <a:pt x="353746" y="1561256"/>
                </a:lnTo>
                <a:lnTo>
                  <a:pt x="408896" y="1598511"/>
                </a:lnTo>
                <a:lnTo>
                  <a:pt x="466959" y="1631521"/>
                </a:lnTo>
                <a:lnTo>
                  <a:pt x="527711" y="1660062"/>
                </a:lnTo>
                <a:lnTo>
                  <a:pt x="590930" y="1683913"/>
                </a:lnTo>
                <a:lnTo>
                  <a:pt x="656394" y="1702851"/>
                </a:lnTo>
                <a:lnTo>
                  <a:pt x="723880" y="1716653"/>
                </a:lnTo>
                <a:lnTo>
                  <a:pt x="793166" y="1725097"/>
                </a:lnTo>
                <a:lnTo>
                  <a:pt x="864030" y="1727962"/>
                </a:lnTo>
                <a:lnTo>
                  <a:pt x="934899" y="1725097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5137" name="object 40"/>
          <p:cNvSpPr>
            <a:spLocks/>
          </p:cNvSpPr>
          <p:nvPr/>
        </p:nvSpPr>
        <p:spPr bwMode="auto">
          <a:xfrm>
            <a:off x="1547813" y="4580532"/>
            <a:ext cx="1728787" cy="1728788"/>
          </a:xfrm>
          <a:custGeom>
            <a:avLst/>
            <a:gdLst>
              <a:gd name="T0" fmla="*/ 2870 w 1728089"/>
              <a:gd name="T1" fmla="*/ 937126 h 1728089"/>
              <a:gd name="T2" fmla="*/ 25170 w 1728089"/>
              <a:gd name="T3" fmla="*/ 1074249 h 1728089"/>
              <a:gd name="T4" fmla="*/ 68061 w 1728089"/>
              <a:gd name="T5" fmla="*/ 1203261 h 1728089"/>
              <a:gd name="T6" fmla="*/ 129762 w 1728089"/>
              <a:gd name="T7" fmla="*/ 1322375 h 1728089"/>
              <a:gd name="T8" fmla="*/ 208487 w 1728089"/>
              <a:gd name="T9" fmla="*/ 1429811 h 1728089"/>
              <a:gd name="T10" fmla="*/ 302453 w 1728089"/>
              <a:gd name="T11" fmla="*/ 1523786 h 1728089"/>
              <a:gd name="T12" fmla="*/ 409873 w 1728089"/>
              <a:gd name="T13" fmla="*/ 1602517 h 1728089"/>
              <a:gd name="T14" fmla="*/ 528969 w 1728089"/>
              <a:gd name="T15" fmla="*/ 1664221 h 1728089"/>
              <a:gd name="T16" fmla="*/ 657956 w 1728089"/>
              <a:gd name="T17" fmla="*/ 1707114 h 1728089"/>
              <a:gd name="T18" fmla="*/ 795048 w 1728089"/>
              <a:gd name="T19" fmla="*/ 1729415 h 1728089"/>
              <a:gd name="T20" fmla="*/ 937123 w 1728089"/>
              <a:gd name="T21" fmla="*/ 1729415 h 1728089"/>
              <a:gd name="T22" fmla="*/ 1074246 w 1728089"/>
              <a:gd name="T23" fmla="*/ 1707114 h 1728089"/>
              <a:gd name="T24" fmla="*/ 1203256 w 1728089"/>
              <a:gd name="T25" fmla="*/ 1664221 h 1728089"/>
              <a:gd name="T26" fmla="*/ 1322370 w 1728089"/>
              <a:gd name="T27" fmla="*/ 1602517 h 1728089"/>
              <a:gd name="T28" fmla="*/ 1429806 w 1728089"/>
              <a:gd name="T29" fmla="*/ 1523786 h 1728089"/>
              <a:gd name="T30" fmla="*/ 1523780 w 1728089"/>
              <a:gd name="T31" fmla="*/ 1429811 h 1728089"/>
              <a:gd name="T32" fmla="*/ 1602511 w 1728089"/>
              <a:gd name="T33" fmla="*/ 1322375 h 1728089"/>
              <a:gd name="T34" fmla="*/ 1664215 w 1728089"/>
              <a:gd name="T35" fmla="*/ 1203261 h 1728089"/>
              <a:gd name="T36" fmla="*/ 1707108 w 1728089"/>
              <a:gd name="T37" fmla="*/ 1074249 h 1728089"/>
              <a:gd name="T38" fmla="*/ 1729409 w 1728089"/>
              <a:gd name="T39" fmla="*/ 937126 h 1728089"/>
              <a:gd name="T40" fmla="*/ 1729409 w 1728089"/>
              <a:gd name="T41" fmla="*/ 795050 h 1728089"/>
              <a:gd name="T42" fmla="*/ 1707108 w 1728089"/>
              <a:gd name="T43" fmla="*/ 657959 h 1728089"/>
              <a:gd name="T44" fmla="*/ 1664215 w 1728089"/>
              <a:gd name="T45" fmla="*/ 528973 h 1728089"/>
              <a:gd name="T46" fmla="*/ 1602511 w 1728089"/>
              <a:gd name="T47" fmla="*/ 409877 h 1728089"/>
              <a:gd name="T48" fmla="*/ 1523780 w 1728089"/>
              <a:gd name="T49" fmla="*/ 302453 h 1728089"/>
              <a:gd name="T50" fmla="*/ 1429806 w 1728089"/>
              <a:gd name="T51" fmla="*/ 208487 h 1728089"/>
              <a:gd name="T52" fmla="*/ 1322370 w 1728089"/>
              <a:gd name="T53" fmla="*/ 129762 h 1728089"/>
              <a:gd name="T54" fmla="*/ 1203256 w 1728089"/>
              <a:gd name="T55" fmla="*/ 68063 h 1728089"/>
              <a:gd name="T56" fmla="*/ 1074246 w 1728089"/>
              <a:gd name="T57" fmla="*/ 25170 h 1728089"/>
              <a:gd name="T58" fmla="*/ 937123 w 1728089"/>
              <a:gd name="T59" fmla="*/ 2870 h 1728089"/>
              <a:gd name="T60" fmla="*/ 795048 w 1728089"/>
              <a:gd name="T61" fmla="*/ 2870 h 1728089"/>
              <a:gd name="T62" fmla="*/ 657956 w 1728089"/>
              <a:gd name="T63" fmla="*/ 25170 h 1728089"/>
              <a:gd name="T64" fmla="*/ 528969 w 1728089"/>
              <a:gd name="T65" fmla="*/ 68063 h 1728089"/>
              <a:gd name="T66" fmla="*/ 409873 w 1728089"/>
              <a:gd name="T67" fmla="*/ 129762 h 1728089"/>
              <a:gd name="T68" fmla="*/ 302453 w 1728089"/>
              <a:gd name="T69" fmla="*/ 208487 h 1728089"/>
              <a:gd name="T70" fmla="*/ 208487 w 1728089"/>
              <a:gd name="T71" fmla="*/ 302453 h 1728089"/>
              <a:gd name="T72" fmla="*/ 129762 w 1728089"/>
              <a:gd name="T73" fmla="*/ 409877 h 1728089"/>
              <a:gd name="T74" fmla="*/ 68061 w 1728089"/>
              <a:gd name="T75" fmla="*/ 528973 h 1728089"/>
              <a:gd name="T76" fmla="*/ 25170 w 1728089"/>
              <a:gd name="T77" fmla="*/ 657959 h 1728089"/>
              <a:gd name="T78" fmla="*/ 2870 w 1728089"/>
              <a:gd name="T79" fmla="*/ 795050 h 172808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28089" h="1728089">
                <a:moveTo>
                  <a:pt x="0" y="863981"/>
                </a:moveTo>
                <a:lnTo>
                  <a:pt x="2864" y="934855"/>
                </a:lnTo>
                <a:lnTo>
                  <a:pt x="11308" y="1004151"/>
                </a:lnTo>
                <a:lnTo>
                  <a:pt x="25110" y="1071646"/>
                </a:lnTo>
                <a:lnTo>
                  <a:pt x="44048" y="1137118"/>
                </a:lnTo>
                <a:lnTo>
                  <a:pt x="67899" y="1200344"/>
                </a:lnTo>
                <a:lnTo>
                  <a:pt x="96440" y="1261102"/>
                </a:lnTo>
                <a:lnTo>
                  <a:pt x="129450" y="1319170"/>
                </a:lnTo>
                <a:lnTo>
                  <a:pt x="166705" y="1374325"/>
                </a:lnTo>
                <a:lnTo>
                  <a:pt x="207983" y="1426346"/>
                </a:lnTo>
                <a:lnTo>
                  <a:pt x="253063" y="1475009"/>
                </a:lnTo>
                <a:lnTo>
                  <a:pt x="301721" y="1520093"/>
                </a:lnTo>
                <a:lnTo>
                  <a:pt x="353735" y="1561375"/>
                </a:lnTo>
                <a:lnTo>
                  <a:pt x="408883" y="1598633"/>
                </a:lnTo>
                <a:lnTo>
                  <a:pt x="466942" y="1631644"/>
                </a:lnTo>
                <a:lnTo>
                  <a:pt x="527690" y="1660187"/>
                </a:lnTo>
                <a:lnTo>
                  <a:pt x="590905" y="1684039"/>
                </a:lnTo>
                <a:lnTo>
                  <a:pt x="656364" y="1702977"/>
                </a:lnTo>
                <a:lnTo>
                  <a:pt x="723844" y="1716780"/>
                </a:lnTo>
                <a:lnTo>
                  <a:pt x="793124" y="1725224"/>
                </a:lnTo>
                <a:lnTo>
                  <a:pt x="863981" y="1728089"/>
                </a:lnTo>
                <a:lnTo>
                  <a:pt x="934855" y="1725224"/>
                </a:lnTo>
                <a:lnTo>
                  <a:pt x="1004151" y="1716780"/>
                </a:lnTo>
                <a:lnTo>
                  <a:pt x="1071646" y="1702977"/>
                </a:lnTo>
                <a:lnTo>
                  <a:pt x="1137118" y="1684039"/>
                </a:lnTo>
                <a:lnTo>
                  <a:pt x="1200344" y="1660187"/>
                </a:lnTo>
                <a:lnTo>
                  <a:pt x="1261102" y="1631644"/>
                </a:lnTo>
                <a:lnTo>
                  <a:pt x="1319170" y="1598633"/>
                </a:lnTo>
                <a:lnTo>
                  <a:pt x="1374325" y="1561375"/>
                </a:lnTo>
                <a:lnTo>
                  <a:pt x="1426346" y="1520093"/>
                </a:lnTo>
                <a:lnTo>
                  <a:pt x="1475009" y="1475009"/>
                </a:lnTo>
                <a:lnTo>
                  <a:pt x="1520093" y="1426346"/>
                </a:lnTo>
                <a:lnTo>
                  <a:pt x="1561375" y="1374325"/>
                </a:lnTo>
                <a:lnTo>
                  <a:pt x="1598633" y="1319170"/>
                </a:lnTo>
                <a:lnTo>
                  <a:pt x="1631644" y="1261102"/>
                </a:lnTo>
                <a:lnTo>
                  <a:pt x="1660187" y="1200344"/>
                </a:lnTo>
                <a:lnTo>
                  <a:pt x="1684039" y="1137118"/>
                </a:lnTo>
                <a:lnTo>
                  <a:pt x="1702977" y="1071646"/>
                </a:lnTo>
                <a:lnTo>
                  <a:pt x="1716780" y="1004151"/>
                </a:lnTo>
                <a:lnTo>
                  <a:pt x="1725224" y="934855"/>
                </a:lnTo>
                <a:lnTo>
                  <a:pt x="1728089" y="863981"/>
                </a:lnTo>
                <a:lnTo>
                  <a:pt x="1725224" y="793124"/>
                </a:lnTo>
                <a:lnTo>
                  <a:pt x="1716780" y="723844"/>
                </a:lnTo>
                <a:lnTo>
                  <a:pt x="1702977" y="656364"/>
                </a:lnTo>
                <a:lnTo>
                  <a:pt x="1684039" y="590905"/>
                </a:lnTo>
                <a:lnTo>
                  <a:pt x="1660187" y="527690"/>
                </a:lnTo>
                <a:lnTo>
                  <a:pt x="1631644" y="466942"/>
                </a:lnTo>
                <a:lnTo>
                  <a:pt x="1598633" y="408883"/>
                </a:lnTo>
                <a:lnTo>
                  <a:pt x="1561375" y="353735"/>
                </a:lnTo>
                <a:lnTo>
                  <a:pt x="1520093" y="301721"/>
                </a:lnTo>
                <a:lnTo>
                  <a:pt x="1475009" y="253063"/>
                </a:lnTo>
                <a:lnTo>
                  <a:pt x="1426346" y="207983"/>
                </a:lnTo>
                <a:lnTo>
                  <a:pt x="1374325" y="166705"/>
                </a:lnTo>
                <a:lnTo>
                  <a:pt x="1319170" y="129450"/>
                </a:lnTo>
                <a:lnTo>
                  <a:pt x="1261102" y="96440"/>
                </a:lnTo>
                <a:lnTo>
                  <a:pt x="1200344" y="67899"/>
                </a:lnTo>
                <a:lnTo>
                  <a:pt x="1137118" y="44048"/>
                </a:lnTo>
                <a:lnTo>
                  <a:pt x="1071646" y="25110"/>
                </a:lnTo>
                <a:lnTo>
                  <a:pt x="1004151" y="11308"/>
                </a:lnTo>
                <a:lnTo>
                  <a:pt x="934855" y="2864"/>
                </a:lnTo>
                <a:lnTo>
                  <a:pt x="863981" y="0"/>
                </a:lnTo>
                <a:lnTo>
                  <a:pt x="793124" y="2864"/>
                </a:lnTo>
                <a:lnTo>
                  <a:pt x="723844" y="11308"/>
                </a:lnTo>
                <a:lnTo>
                  <a:pt x="656364" y="25110"/>
                </a:lnTo>
                <a:lnTo>
                  <a:pt x="590905" y="44048"/>
                </a:lnTo>
                <a:lnTo>
                  <a:pt x="527690" y="67899"/>
                </a:lnTo>
                <a:lnTo>
                  <a:pt x="466942" y="96440"/>
                </a:lnTo>
                <a:lnTo>
                  <a:pt x="408883" y="129450"/>
                </a:lnTo>
                <a:lnTo>
                  <a:pt x="353735" y="166705"/>
                </a:lnTo>
                <a:lnTo>
                  <a:pt x="301721" y="207983"/>
                </a:lnTo>
                <a:lnTo>
                  <a:pt x="253063" y="253063"/>
                </a:lnTo>
                <a:lnTo>
                  <a:pt x="207983" y="301721"/>
                </a:lnTo>
                <a:lnTo>
                  <a:pt x="166705" y="353735"/>
                </a:lnTo>
                <a:lnTo>
                  <a:pt x="129450" y="408883"/>
                </a:lnTo>
                <a:lnTo>
                  <a:pt x="96440" y="466942"/>
                </a:lnTo>
                <a:lnTo>
                  <a:pt x="67899" y="527690"/>
                </a:lnTo>
                <a:lnTo>
                  <a:pt x="44048" y="590905"/>
                </a:lnTo>
                <a:lnTo>
                  <a:pt x="25110" y="656364"/>
                </a:lnTo>
                <a:lnTo>
                  <a:pt x="11308" y="723844"/>
                </a:lnTo>
                <a:lnTo>
                  <a:pt x="2864" y="793124"/>
                </a:lnTo>
                <a:lnTo>
                  <a:pt x="0" y="863981"/>
                </a:lnTo>
                <a:close/>
              </a:path>
            </a:pathLst>
          </a:custGeom>
          <a:solidFill>
            <a:srgbClr val="92C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5138" name="object 41"/>
          <p:cNvSpPr>
            <a:spLocks/>
          </p:cNvSpPr>
          <p:nvPr/>
        </p:nvSpPr>
        <p:spPr bwMode="auto">
          <a:xfrm>
            <a:off x="1540886" y="4569419"/>
            <a:ext cx="1728787" cy="1728788"/>
          </a:xfrm>
          <a:custGeom>
            <a:avLst/>
            <a:gdLst>
              <a:gd name="T0" fmla="*/ 2870 w 1728089"/>
              <a:gd name="T1" fmla="*/ 795050 h 1728089"/>
              <a:gd name="T2" fmla="*/ 25170 w 1728089"/>
              <a:gd name="T3" fmla="*/ 657959 h 1728089"/>
              <a:gd name="T4" fmla="*/ 68061 w 1728089"/>
              <a:gd name="T5" fmla="*/ 528973 h 1728089"/>
              <a:gd name="T6" fmla="*/ 129762 w 1728089"/>
              <a:gd name="T7" fmla="*/ 409877 h 1728089"/>
              <a:gd name="T8" fmla="*/ 208487 w 1728089"/>
              <a:gd name="T9" fmla="*/ 302453 h 1728089"/>
              <a:gd name="T10" fmla="*/ 302453 w 1728089"/>
              <a:gd name="T11" fmla="*/ 208487 h 1728089"/>
              <a:gd name="T12" fmla="*/ 409873 w 1728089"/>
              <a:gd name="T13" fmla="*/ 129762 h 1728089"/>
              <a:gd name="T14" fmla="*/ 528969 w 1728089"/>
              <a:gd name="T15" fmla="*/ 68063 h 1728089"/>
              <a:gd name="T16" fmla="*/ 657956 w 1728089"/>
              <a:gd name="T17" fmla="*/ 25170 h 1728089"/>
              <a:gd name="T18" fmla="*/ 795048 w 1728089"/>
              <a:gd name="T19" fmla="*/ 2870 h 1728089"/>
              <a:gd name="T20" fmla="*/ 937123 w 1728089"/>
              <a:gd name="T21" fmla="*/ 2870 h 1728089"/>
              <a:gd name="T22" fmla="*/ 1074246 w 1728089"/>
              <a:gd name="T23" fmla="*/ 25170 h 1728089"/>
              <a:gd name="T24" fmla="*/ 1203256 w 1728089"/>
              <a:gd name="T25" fmla="*/ 68063 h 1728089"/>
              <a:gd name="T26" fmla="*/ 1322370 w 1728089"/>
              <a:gd name="T27" fmla="*/ 129762 h 1728089"/>
              <a:gd name="T28" fmla="*/ 1429806 w 1728089"/>
              <a:gd name="T29" fmla="*/ 208487 h 1728089"/>
              <a:gd name="T30" fmla="*/ 1523780 w 1728089"/>
              <a:gd name="T31" fmla="*/ 302453 h 1728089"/>
              <a:gd name="T32" fmla="*/ 1602511 w 1728089"/>
              <a:gd name="T33" fmla="*/ 409877 h 1728089"/>
              <a:gd name="T34" fmla="*/ 1664215 w 1728089"/>
              <a:gd name="T35" fmla="*/ 528973 h 1728089"/>
              <a:gd name="T36" fmla="*/ 1707108 w 1728089"/>
              <a:gd name="T37" fmla="*/ 657959 h 1728089"/>
              <a:gd name="T38" fmla="*/ 1729409 w 1728089"/>
              <a:gd name="T39" fmla="*/ 795050 h 1728089"/>
              <a:gd name="T40" fmla="*/ 1729409 w 1728089"/>
              <a:gd name="T41" fmla="*/ 937126 h 1728089"/>
              <a:gd name="T42" fmla="*/ 1707108 w 1728089"/>
              <a:gd name="T43" fmla="*/ 1074249 h 1728089"/>
              <a:gd name="T44" fmla="*/ 1664215 w 1728089"/>
              <a:gd name="T45" fmla="*/ 1203261 h 1728089"/>
              <a:gd name="T46" fmla="*/ 1602511 w 1728089"/>
              <a:gd name="T47" fmla="*/ 1322375 h 1728089"/>
              <a:gd name="T48" fmla="*/ 1523780 w 1728089"/>
              <a:gd name="T49" fmla="*/ 1429811 h 1728089"/>
              <a:gd name="T50" fmla="*/ 1429806 w 1728089"/>
              <a:gd name="T51" fmla="*/ 1523786 h 1728089"/>
              <a:gd name="T52" fmla="*/ 1322370 w 1728089"/>
              <a:gd name="T53" fmla="*/ 1602517 h 1728089"/>
              <a:gd name="T54" fmla="*/ 1203256 w 1728089"/>
              <a:gd name="T55" fmla="*/ 1664221 h 1728089"/>
              <a:gd name="T56" fmla="*/ 1074246 w 1728089"/>
              <a:gd name="T57" fmla="*/ 1707114 h 1728089"/>
              <a:gd name="T58" fmla="*/ 937123 w 1728089"/>
              <a:gd name="T59" fmla="*/ 1729415 h 1728089"/>
              <a:gd name="T60" fmla="*/ 795048 w 1728089"/>
              <a:gd name="T61" fmla="*/ 1729415 h 1728089"/>
              <a:gd name="T62" fmla="*/ 657956 w 1728089"/>
              <a:gd name="T63" fmla="*/ 1707114 h 1728089"/>
              <a:gd name="T64" fmla="*/ 528969 w 1728089"/>
              <a:gd name="T65" fmla="*/ 1664221 h 1728089"/>
              <a:gd name="T66" fmla="*/ 409873 w 1728089"/>
              <a:gd name="T67" fmla="*/ 1602517 h 1728089"/>
              <a:gd name="T68" fmla="*/ 302453 w 1728089"/>
              <a:gd name="T69" fmla="*/ 1523786 h 1728089"/>
              <a:gd name="T70" fmla="*/ 208487 w 1728089"/>
              <a:gd name="T71" fmla="*/ 1429811 h 1728089"/>
              <a:gd name="T72" fmla="*/ 129762 w 1728089"/>
              <a:gd name="T73" fmla="*/ 1322375 h 1728089"/>
              <a:gd name="T74" fmla="*/ 68061 w 1728089"/>
              <a:gd name="T75" fmla="*/ 1203261 h 1728089"/>
              <a:gd name="T76" fmla="*/ 25170 w 1728089"/>
              <a:gd name="T77" fmla="*/ 1074249 h 1728089"/>
              <a:gd name="T78" fmla="*/ 2870 w 1728089"/>
              <a:gd name="T79" fmla="*/ 937126 h 172808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28089" h="1728089">
                <a:moveTo>
                  <a:pt x="0" y="863981"/>
                </a:moveTo>
                <a:lnTo>
                  <a:pt x="2864" y="793124"/>
                </a:lnTo>
                <a:lnTo>
                  <a:pt x="11308" y="723844"/>
                </a:lnTo>
                <a:lnTo>
                  <a:pt x="25110" y="656364"/>
                </a:lnTo>
                <a:lnTo>
                  <a:pt x="44048" y="590905"/>
                </a:lnTo>
                <a:lnTo>
                  <a:pt x="67899" y="527690"/>
                </a:lnTo>
                <a:lnTo>
                  <a:pt x="96440" y="466942"/>
                </a:lnTo>
                <a:lnTo>
                  <a:pt x="129450" y="408883"/>
                </a:lnTo>
                <a:lnTo>
                  <a:pt x="166705" y="353735"/>
                </a:lnTo>
                <a:lnTo>
                  <a:pt x="207983" y="301721"/>
                </a:lnTo>
                <a:lnTo>
                  <a:pt x="253063" y="253063"/>
                </a:lnTo>
                <a:lnTo>
                  <a:pt x="301721" y="207983"/>
                </a:lnTo>
                <a:lnTo>
                  <a:pt x="353735" y="166705"/>
                </a:lnTo>
                <a:lnTo>
                  <a:pt x="408883" y="129450"/>
                </a:lnTo>
                <a:lnTo>
                  <a:pt x="466942" y="96440"/>
                </a:lnTo>
                <a:lnTo>
                  <a:pt x="527690" y="67899"/>
                </a:lnTo>
                <a:lnTo>
                  <a:pt x="590905" y="44048"/>
                </a:lnTo>
                <a:lnTo>
                  <a:pt x="656364" y="25110"/>
                </a:lnTo>
                <a:lnTo>
                  <a:pt x="723844" y="11308"/>
                </a:lnTo>
                <a:lnTo>
                  <a:pt x="793124" y="2864"/>
                </a:lnTo>
                <a:lnTo>
                  <a:pt x="863981" y="0"/>
                </a:lnTo>
                <a:lnTo>
                  <a:pt x="934855" y="2864"/>
                </a:lnTo>
                <a:lnTo>
                  <a:pt x="1004151" y="11308"/>
                </a:lnTo>
                <a:lnTo>
                  <a:pt x="1071646" y="25110"/>
                </a:lnTo>
                <a:lnTo>
                  <a:pt x="1137118" y="44048"/>
                </a:lnTo>
                <a:lnTo>
                  <a:pt x="1200344" y="67899"/>
                </a:lnTo>
                <a:lnTo>
                  <a:pt x="1261102" y="96440"/>
                </a:lnTo>
                <a:lnTo>
                  <a:pt x="1319170" y="129450"/>
                </a:lnTo>
                <a:lnTo>
                  <a:pt x="1374325" y="166705"/>
                </a:lnTo>
                <a:lnTo>
                  <a:pt x="1426346" y="207983"/>
                </a:lnTo>
                <a:lnTo>
                  <a:pt x="1475009" y="253063"/>
                </a:lnTo>
                <a:lnTo>
                  <a:pt x="1520093" y="301721"/>
                </a:lnTo>
                <a:lnTo>
                  <a:pt x="1561375" y="353735"/>
                </a:lnTo>
                <a:lnTo>
                  <a:pt x="1598633" y="408883"/>
                </a:lnTo>
                <a:lnTo>
                  <a:pt x="1631644" y="466942"/>
                </a:lnTo>
                <a:lnTo>
                  <a:pt x="1660187" y="527690"/>
                </a:lnTo>
                <a:lnTo>
                  <a:pt x="1684039" y="590905"/>
                </a:lnTo>
                <a:lnTo>
                  <a:pt x="1702977" y="656364"/>
                </a:lnTo>
                <a:lnTo>
                  <a:pt x="1716780" y="723844"/>
                </a:lnTo>
                <a:lnTo>
                  <a:pt x="1725224" y="793124"/>
                </a:lnTo>
                <a:lnTo>
                  <a:pt x="1728089" y="863981"/>
                </a:lnTo>
                <a:lnTo>
                  <a:pt x="1725224" y="934855"/>
                </a:lnTo>
                <a:lnTo>
                  <a:pt x="1716780" y="1004151"/>
                </a:lnTo>
                <a:lnTo>
                  <a:pt x="1702977" y="1071646"/>
                </a:lnTo>
                <a:lnTo>
                  <a:pt x="1684039" y="1137118"/>
                </a:lnTo>
                <a:lnTo>
                  <a:pt x="1660187" y="1200344"/>
                </a:lnTo>
                <a:lnTo>
                  <a:pt x="1631644" y="1261102"/>
                </a:lnTo>
                <a:lnTo>
                  <a:pt x="1598633" y="1319170"/>
                </a:lnTo>
                <a:lnTo>
                  <a:pt x="1561375" y="1374325"/>
                </a:lnTo>
                <a:lnTo>
                  <a:pt x="1520093" y="1426346"/>
                </a:lnTo>
                <a:lnTo>
                  <a:pt x="1475009" y="1475009"/>
                </a:lnTo>
                <a:lnTo>
                  <a:pt x="1426346" y="1520093"/>
                </a:lnTo>
                <a:lnTo>
                  <a:pt x="1374325" y="1561375"/>
                </a:lnTo>
                <a:lnTo>
                  <a:pt x="1319170" y="1598633"/>
                </a:lnTo>
                <a:lnTo>
                  <a:pt x="1261102" y="1631644"/>
                </a:lnTo>
                <a:lnTo>
                  <a:pt x="1200344" y="1660187"/>
                </a:lnTo>
                <a:lnTo>
                  <a:pt x="1137118" y="1684039"/>
                </a:lnTo>
                <a:lnTo>
                  <a:pt x="1071646" y="1702977"/>
                </a:lnTo>
                <a:lnTo>
                  <a:pt x="1004151" y="1716780"/>
                </a:lnTo>
                <a:lnTo>
                  <a:pt x="934855" y="1725224"/>
                </a:lnTo>
                <a:lnTo>
                  <a:pt x="863981" y="1728089"/>
                </a:lnTo>
                <a:lnTo>
                  <a:pt x="793124" y="1725224"/>
                </a:lnTo>
                <a:lnTo>
                  <a:pt x="723844" y="1716780"/>
                </a:lnTo>
                <a:lnTo>
                  <a:pt x="656364" y="1702977"/>
                </a:lnTo>
                <a:lnTo>
                  <a:pt x="590905" y="1684039"/>
                </a:lnTo>
                <a:lnTo>
                  <a:pt x="527690" y="1660187"/>
                </a:lnTo>
                <a:lnTo>
                  <a:pt x="466942" y="1631644"/>
                </a:lnTo>
                <a:lnTo>
                  <a:pt x="408883" y="1598633"/>
                </a:lnTo>
                <a:lnTo>
                  <a:pt x="353735" y="1561375"/>
                </a:lnTo>
                <a:lnTo>
                  <a:pt x="301721" y="1520093"/>
                </a:lnTo>
                <a:lnTo>
                  <a:pt x="253063" y="1475009"/>
                </a:lnTo>
                <a:lnTo>
                  <a:pt x="207983" y="1426346"/>
                </a:lnTo>
                <a:lnTo>
                  <a:pt x="166705" y="1374325"/>
                </a:lnTo>
                <a:lnTo>
                  <a:pt x="129450" y="1319170"/>
                </a:lnTo>
                <a:lnTo>
                  <a:pt x="96440" y="1261102"/>
                </a:lnTo>
                <a:lnTo>
                  <a:pt x="67899" y="1200344"/>
                </a:lnTo>
                <a:lnTo>
                  <a:pt x="44048" y="1137118"/>
                </a:lnTo>
                <a:lnTo>
                  <a:pt x="25110" y="1071646"/>
                </a:lnTo>
                <a:lnTo>
                  <a:pt x="11308" y="1004151"/>
                </a:lnTo>
                <a:lnTo>
                  <a:pt x="2864" y="934855"/>
                </a:lnTo>
                <a:lnTo>
                  <a:pt x="0" y="86398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5139" name="object 42"/>
          <p:cNvSpPr>
            <a:spLocks/>
          </p:cNvSpPr>
          <p:nvPr/>
        </p:nvSpPr>
        <p:spPr bwMode="auto">
          <a:xfrm>
            <a:off x="3276600" y="4580532"/>
            <a:ext cx="1727200" cy="1728788"/>
          </a:xfrm>
          <a:custGeom>
            <a:avLst/>
            <a:gdLst>
              <a:gd name="T0" fmla="*/ 2858 w 1728089"/>
              <a:gd name="T1" fmla="*/ 937522 h 1727962"/>
              <a:gd name="T2" fmla="*/ 25032 w 1728089"/>
              <a:gd name="T3" fmla="*/ 1074673 h 1727962"/>
              <a:gd name="T4" fmla="*/ 67689 w 1728089"/>
              <a:gd name="T5" fmla="*/ 1203718 h 1727962"/>
              <a:gd name="T6" fmla="*/ 129051 w 1728089"/>
              <a:gd name="T7" fmla="*/ 1322866 h 1727962"/>
              <a:gd name="T8" fmla="*/ 207341 w 1728089"/>
              <a:gd name="T9" fmla="*/ 1430335 h 1727962"/>
              <a:gd name="T10" fmla="*/ 300791 w 1728089"/>
              <a:gd name="T11" fmla="*/ 1524343 h 1727962"/>
              <a:gd name="T12" fmla="*/ 407623 w 1728089"/>
              <a:gd name="T13" fmla="*/ 1603101 h 1727962"/>
              <a:gd name="T14" fmla="*/ 526064 w 1728089"/>
              <a:gd name="T15" fmla="*/ 1664829 h 1727962"/>
              <a:gd name="T16" fmla="*/ 654341 w 1728089"/>
              <a:gd name="T17" fmla="*/ 1707741 h 1727962"/>
              <a:gd name="T18" fmla="*/ 790679 w 1728089"/>
              <a:gd name="T19" fmla="*/ 1730051 h 1727962"/>
              <a:gd name="T20" fmla="*/ 931973 w 1728089"/>
              <a:gd name="T21" fmla="*/ 1730051 h 1727962"/>
              <a:gd name="T22" fmla="*/ 1068343 w 1728089"/>
              <a:gd name="T23" fmla="*/ 1707741 h 1727962"/>
              <a:gd name="T24" fmla="*/ 1196643 w 1728089"/>
              <a:gd name="T25" fmla="*/ 1664829 h 1727962"/>
              <a:gd name="T26" fmla="*/ 1315103 w 1728089"/>
              <a:gd name="T27" fmla="*/ 1603101 h 1727962"/>
              <a:gd name="T28" fmla="*/ 1421949 w 1728089"/>
              <a:gd name="T29" fmla="*/ 1524343 h 1727962"/>
              <a:gd name="T30" fmla="*/ 1515407 w 1728089"/>
              <a:gd name="T31" fmla="*/ 1430335 h 1727962"/>
              <a:gd name="T32" fmla="*/ 1593705 w 1728089"/>
              <a:gd name="T33" fmla="*/ 1322866 h 1727962"/>
              <a:gd name="T34" fmla="*/ 1655069 w 1728089"/>
              <a:gd name="T35" fmla="*/ 1203718 h 1727962"/>
              <a:gd name="T36" fmla="*/ 1697727 w 1728089"/>
              <a:gd name="T37" fmla="*/ 1074673 h 1727962"/>
              <a:gd name="T38" fmla="*/ 1719905 w 1728089"/>
              <a:gd name="T39" fmla="*/ 937522 h 1727962"/>
              <a:gd name="T40" fmla="*/ 1719905 w 1728089"/>
              <a:gd name="T41" fmla="*/ 795401 h 1727962"/>
              <a:gd name="T42" fmla="*/ 1697727 w 1728089"/>
              <a:gd name="T43" fmla="*/ 658249 h 1727962"/>
              <a:gd name="T44" fmla="*/ 1655069 w 1728089"/>
              <a:gd name="T45" fmla="*/ 529205 h 1727962"/>
              <a:gd name="T46" fmla="*/ 1593705 w 1728089"/>
              <a:gd name="T47" fmla="*/ 410058 h 1727962"/>
              <a:gd name="T48" fmla="*/ 1515407 w 1728089"/>
              <a:gd name="T49" fmla="*/ 302587 h 1727962"/>
              <a:gd name="T50" fmla="*/ 1421949 w 1728089"/>
              <a:gd name="T51" fmla="*/ 208581 h 1727962"/>
              <a:gd name="T52" fmla="*/ 1315103 w 1728089"/>
              <a:gd name="T53" fmla="*/ 129822 h 1727962"/>
              <a:gd name="T54" fmla="*/ 1196643 w 1728089"/>
              <a:gd name="T55" fmla="*/ 68094 h 1727962"/>
              <a:gd name="T56" fmla="*/ 1068343 w 1728089"/>
              <a:gd name="T57" fmla="*/ 25182 h 1727962"/>
              <a:gd name="T58" fmla="*/ 931973 w 1728089"/>
              <a:gd name="T59" fmla="*/ 2870 h 1727962"/>
              <a:gd name="T60" fmla="*/ 790679 w 1728089"/>
              <a:gd name="T61" fmla="*/ 2870 h 1727962"/>
              <a:gd name="T62" fmla="*/ 654341 w 1728089"/>
              <a:gd name="T63" fmla="*/ 25182 h 1727962"/>
              <a:gd name="T64" fmla="*/ 526064 w 1728089"/>
              <a:gd name="T65" fmla="*/ 68094 h 1727962"/>
              <a:gd name="T66" fmla="*/ 407623 w 1728089"/>
              <a:gd name="T67" fmla="*/ 129822 h 1727962"/>
              <a:gd name="T68" fmla="*/ 300791 w 1728089"/>
              <a:gd name="T69" fmla="*/ 208581 h 1727962"/>
              <a:gd name="T70" fmla="*/ 207341 w 1728089"/>
              <a:gd name="T71" fmla="*/ 302587 h 1727962"/>
              <a:gd name="T72" fmla="*/ 129051 w 1728089"/>
              <a:gd name="T73" fmla="*/ 410058 h 1727962"/>
              <a:gd name="T74" fmla="*/ 67689 w 1728089"/>
              <a:gd name="T75" fmla="*/ 529205 h 1727962"/>
              <a:gd name="T76" fmla="*/ 25032 w 1728089"/>
              <a:gd name="T77" fmla="*/ 658249 h 1727962"/>
              <a:gd name="T78" fmla="*/ 2858 w 1728089"/>
              <a:gd name="T79" fmla="*/ 795401 h 17279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28089" h="1727962">
                <a:moveTo>
                  <a:pt x="0" y="863981"/>
                </a:moveTo>
                <a:lnTo>
                  <a:pt x="2864" y="934837"/>
                </a:lnTo>
                <a:lnTo>
                  <a:pt x="11308" y="1004117"/>
                </a:lnTo>
                <a:lnTo>
                  <a:pt x="25110" y="1071597"/>
                </a:lnTo>
                <a:lnTo>
                  <a:pt x="44048" y="1137056"/>
                </a:lnTo>
                <a:lnTo>
                  <a:pt x="67899" y="1200271"/>
                </a:lnTo>
                <a:lnTo>
                  <a:pt x="96440" y="1261019"/>
                </a:lnTo>
                <a:lnTo>
                  <a:pt x="129450" y="1319078"/>
                </a:lnTo>
                <a:lnTo>
                  <a:pt x="166705" y="1374226"/>
                </a:lnTo>
                <a:lnTo>
                  <a:pt x="207983" y="1426240"/>
                </a:lnTo>
                <a:lnTo>
                  <a:pt x="253063" y="1474898"/>
                </a:lnTo>
                <a:lnTo>
                  <a:pt x="301721" y="1519978"/>
                </a:lnTo>
                <a:lnTo>
                  <a:pt x="353735" y="1561256"/>
                </a:lnTo>
                <a:lnTo>
                  <a:pt x="408883" y="1598511"/>
                </a:lnTo>
                <a:lnTo>
                  <a:pt x="466942" y="1631521"/>
                </a:lnTo>
                <a:lnTo>
                  <a:pt x="527690" y="1660062"/>
                </a:lnTo>
                <a:lnTo>
                  <a:pt x="590905" y="1683913"/>
                </a:lnTo>
                <a:lnTo>
                  <a:pt x="656364" y="1702851"/>
                </a:lnTo>
                <a:lnTo>
                  <a:pt x="723844" y="1716653"/>
                </a:lnTo>
                <a:lnTo>
                  <a:pt x="793124" y="1725097"/>
                </a:lnTo>
                <a:lnTo>
                  <a:pt x="863981" y="1727962"/>
                </a:lnTo>
                <a:lnTo>
                  <a:pt x="934855" y="1725097"/>
                </a:lnTo>
                <a:lnTo>
                  <a:pt x="1004151" y="1716653"/>
                </a:lnTo>
                <a:lnTo>
                  <a:pt x="1071646" y="1702851"/>
                </a:lnTo>
                <a:lnTo>
                  <a:pt x="1137118" y="1683913"/>
                </a:lnTo>
                <a:lnTo>
                  <a:pt x="1200344" y="1660062"/>
                </a:lnTo>
                <a:lnTo>
                  <a:pt x="1261102" y="1631521"/>
                </a:lnTo>
                <a:lnTo>
                  <a:pt x="1319170" y="1598511"/>
                </a:lnTo>
                <a:lnTo>
                  <a:pt x="1374325" y="1561256"/>
                </a:lnTo>
                <a:lnTo>
                  <a:pt x="1426346" y="1519978"/>
                </a:lnTo>
                <a:lnTo>
                  <a:pt x="1475009" y="1474898"/>
                </a:lnTo>
                <a:lnTo>
                  <a:pt x="1520093" y="1426240"/>
                </a:lnTo>
                <a:lnTo>
                  <a:pt x="1561375" y="1374226"/>
                </a:lnTo>
                <a:lnTo>
                  <a:pt x="1598633" y="1319078"/>
                </a:lnTo>
                <a:lnTo>
                  <a:pt x="1631644" y="1261019"/>
                </a:lnTo>
                <a:lnTo>
                  <a:pt x="1660187" y="1200271"/>
                </a:lnTo>
                <a:lnTo>
                  <a:pt x="1684039" y="1137056"/>
                </a:lnTo>
                <a:lnTo>
                  <a:pt x="1702977" y="1071597"/>
                </a:lnTo>
                <a:lnTo>
                  <a:pt x="1716780" y="1004117"/>
                </a:lnTo>
                <a:lnTo>
                  <a:pt x="1725224" y="934837"/>
                </a:lnTo>
                <a:lnTo>
                  <a:pt x="1728089" y="863981"/>
                </a:lnTo>
                <a:lnTo>
                  <a:pt x="1725224" y="793124"/>
                </a:lnTo>
                <a:lnTo>
                  <a:pt x="1716780" y="723844"/>
                </a:lnTo>
                <a:lnTo>
                  <a:pt x="1702977" y="656364"/>
                </a:lnTo>
                <a:lnTo>
                  <a:pt x="1684039" y="590905"/>
                </a:lnTo>
                <a:lnTo>
                  <a:pt x="1660187" y="527690"/>
                </a:lnTo>
                <a:lnTo>
                  <a:pt x="1631644" y="466942"/>
                </a:lnTo>
                <a:lnTo>
                  <a:pt x="1598633" y="408883"/>
                </a:lnTo>
                <a:lnTo>
                  <a:pt x="1561375" y="353735"/>
                </a:lnTo>
                <a:lnTo>
                  <a:pt x="1520093" y="301721"/>
                </a:lnTo>
                <a:lnTo>
                  <a:pt x="1475009" y="253063"/>
                </a:lnTo>
                <a:lnTo>
                  <a:pt x="1426346" y="207983"/>
                </a:lnTo>
                <a:lnTo>
                  <a:pt x="1374325" y="166705"/>
                </a:lnTo>
                <a:lnTo>
                  <a:pt x="1319170" y="129450"/>
                </a:lnTo>
                <a:lnTo>
                  <a:pt x="1261102" y="96440"/>
                </a:lnTo>
                <a:lnTo>
                  <a:pt x="1200344" y="67899"/>
                </a:lnTo>
                <a:lnTo>
                  <a:pt x="1137118" y="44048"/>
                </a:lnTo>
                <a:lnTo>
                  <a:pt x="1071646" y="25110"/>
                </a:lnTo>
                <a:lnTo>
                  <a:pt x="1004151" y="11308"/>
                </a:lnTo>
                <a:lnTo>
                  <a:pt x="934855" y="2864"/>
                </a:lnTo>
                <a:lnTo>
                  <a:pt x="863981" y="0"/>
                </a:lnTo>
                <a:lnTo>
                  <a:pt x="793124" y="2864"/>
                </a:lnTo>
                <a:lnTo>
                  <a:pt x="723844" y="11308"/>
                </a:lnTo>
                <a:lnTo>
                  <a:pt x="656364" y="25110"/>
                </a:lnTo>
                <a:lnTo>
                  <a:pt x="590905" y="44048"/>
                </a:lnTo>
                <a:lnTo>
                  <a:pt x="527690" y="67899"/>
                </a:lnTo>
                <a:lnTo>
                  <a:pt x="466942" y="96440"/>
                </a:lnTo>
                <a:lnTo>
                  <a:pt x="408883" y="129450"/>
                </a:lnTo>
                <a:lnTo>
                  <a:pt x="353735" y="166705"/>
                </a:lnTo>
                <a:lnTo>
                  <a:pt x="301721" y="207983"/>
                </a:lnTo>
                <a:lnTo>
                  <a:pt x="253063" y="253063"/>
                </a:lnTo>
                <a:lnTo>
                  <a:pt x="207983" y="301721"/>
                </a:lnTo>
                <a:lnTo>
                  <a:pt x="166705" y="353735"/>
                </a:lnTo>
                <a:lnTo>
                  <a:pt x="129450" y="408883"/>
                </a:lnTo>
                <a:lnTo>
                  <a:pt x="96440" y="466942"/>
                </a:lnTo>
                <a:lnTo>
                  <a:pt x="67899" y="527690"/>
                </a:lnTo>
                <a:lnTo>
                  <a:pt x="44048" y="590905"/>
                </a:lnTo>
                <a:lnTo>
                  <a:pt x="25110" y="656364"/>
                </a:lnTo>
                <a:lnTo>
                  <a:pt x="11308" y="723844"/>
                </a:lnTo>
                <a:lnTo>
                  <a:pt x="2864" y="793124"/>
                </a:lnTo>
                <a:lnTo>
                  <a:pt x="0" y="863981"/>
                </a:lnTo>
                <a:close/>
              </a:path>
            </a:pathLst>
          </a:custGeom>
          <a:solidFill>
            <a:srgbClr val="92C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5140" name="object 44"/>
          <p:cNvSpPr>
            <a:spLocks/>
          </p:cNvSpPr>
          <p:nvPr/>
        </p:nvSpPr>
        <p:spPr bwMode="auto">
          <a:xfrm>
            <a:off x="5076825" y="4580532"/>
            <a:ext cx="1727200" cy="1728788"/>
          </a:xfrm>
          <a:custGeom>
            <a:avLst/>
            <a:gdLst>
              <a:gd name="T0" fmla="*/ 2858 w 1728089"/>
              <a:gd name="T1" fmla="*/ 937522 h 1727962"/>
              <a:gd name="T2" fmla="*/ 25033 w 1728089"/>
              <a:gd name="T3" fmla="*/ 1074673 h 1727962"/>
              <a:gd name="T4" fmla="*/ 67691 w 1728089"/>
              <a:gd name="T5" fmla="*/ 1203718 h 1727962"/>
              <a:gd name="T6" fmla="*/ 129056 w 1728089"/>
              <a:gd name="T7" fmla="*/ 1322866 h 1727962"/>
              <a:gd name="T8" fmla="*/ 207353 w 1728089"/>
              <a:gd name="T9" fmla="*/ 1430335 h 1727962"/>
              <a:gd name="T10" fmla="*/ 300812 w 1728089"/>
              <a:gd name="T11" fmla="*/ 1524343 h 1727962"/>
              <a:gd name="T12" fmla="*/ 407658 w 1728089"/>
              <a:gd name="T13" fmla="*/ 1603101 h 1727962"/>
              <a:gd name="T14" fmla="*/ 526118 w 1728089"/>
              <a:gd name="T15" fmla="*/ 1664829 h 1727962"/>
              <a:gd name="T16" fmla="*/ 654418 w 1728089"/>
              <a:gd name="T17" fmla="*/ 1707741 h 1727962"/>
              <a:gd name="T18" fmla="*/ 790788 w 1728089"/>
              <a:gd name="T19" fmla="*/ 1730051 h 1727962"/>
              <a:gd name="T20" fmla="*/ 932082 w 1728089"/>
              <a:gd name="T21" fmla="*/ 1730051 h 1727962"/>
              <a:gd name="T22" fmla="*/ 1068421 w 1728089"/>
              <a:gd name="T23" fmla="*/ 1707741 h 1727962"/>
              <a:gd name="T24" fmla="*/ 1196697 w 1728089"/>
              <a:gd name="T25" fmla="*/ 1664829 h 1727962"/>
              <a:gd name="T26" fmla="*/ 1315138 w 1728089"/>
              <a:gd name="T27" fmla="*/ 1603101 h 1727962"/>
              <a:gd name="T28" fmla="*/ 1421970 w 1728089"/>
              <a:gd name="T29" fmla="*/ 1524343 h 1727962"/>
              <a:gd name="T30" fmla="*/ 1515419 w 1728089"/>
              <a:gd name="T31" fmla="*/ 1430335 h 1727962"/>
              <a:gd name="T32" fmla="*/ 1593710 w 1728089"/>
              <a:gd name="T33" fmla="*/ 1322866 h 1727962"/>
              <a:gd name="T34" fmla="*/ 1655071 w 1728089"/>
              <a:gd name="T35" fmla="*/ 1203718 h 1727962"/>
              <a:gd name="T36" fmla="*/ 1697728 w 1728089"/>
              <a:gd name="T37" fmla="*/ 1074673 h 1727962"/>
              <a:gd name="T38" fmla="*/ 1719905 w 1728089"/>
              <a:gd name="T39" fmla="*/ 937522 h 1727962"/>
              <a:gd name="T40" fmla="*/ 1719905 w 1728089"/>
              <a:gd name="T41" fmla="*/ 795401 h 1727962"/>
              <a:gd name="T42" fmla="*/ 1697728 w 1728089"/>
              <a:gd name="T43" fmla="*/ 658249 h 1727962"/>
              <a:gd name="T44" fmla="*/ 1655071 w 1728089"/>
              <a:gd name="T45" fmla="*/ 529205 h 1727962"/>
              <a:gd name="T46" fmla="*/ 1593710 w 1728089"/>
              <a:gd name="T47" fmla="*/ 410058 h 1727962"/>
              <a:gd name="T48" fmla="*/ 1515419 w 1728089"/>
              <a:gd name="T49" fmla="*/ 302587 h 1727962"/>
              <a:gd name="T50" fmla="*/ 1421970 w 1728089"/>
              <a:gd name="T51" fmla="*/ 208581 h 1727962"/>
              <a:gd name="T52" fmla="*/ 1315138 w 1728089"/>
              <a:gd name="T53" fmla="*/ 129822 h 1727962"/>
              <a:gd name="T54" fmla="*/ 1196697 w 1728089"/>
              <a:gd name="T55" fmla="*/ 68094 h 1727962"/>
              <a:gd name="T56" fmla="*/ 1068421 w 1728089"/>
              <a:gd name="T57" fmla="*/ 25182 h 1727962"/>
              <a:gd name="T58" fmla="*/ 932082 w 1728089"/>
              <a:gd name="T59" fmla="*/ 2870 h 1727962"/>
              <a:gd name="T60" fmla="*/ 790788 w 1728089"/>
              <a:gd name="T61" fmla="*/ 2870 h 1727962"/>
              <a:gd name="T62" fmla="*/ 654418 w 1728089"/>
              <a:gd name="T63" fmla="*/ 25182 h 1727962"/>
              <a:gd name="T64" fmla="*/ 526118 w 1728089"/>
              <a:gd name="T65" fmla="*/ 68094 h 1727962"/>
              <a:gd name="T66" fmla="*/ 407658 w 1728089"/>
              <a:gd name="T67" fmla="*/ 129822 h 1727962"/>
              <a:gd name="T68" fmla="*/ 300812 w 1728089"/>
              <a:gd name="T69" fmla="*/ 208581 h 1727962"/>
              <a:gd name="T70" fmla="*/ 207353 w 1728089"/>
              <a:gd name="T71" fmla="*/ 302587 h 1727962"/>
              <a:gd name="T72" fmla="*/ 129056 w 1728089"/>
              <a:gd name="T73" fmla="*/ 410058 h 1727962"/>
              <a:gd name="T74" fmla="*/ 67691 w 1728089"/>
              <a:gd name="T75" fmla="*/ 529205 h 1727962"/>
              <a:gd name="T76" fmla="*/ 25033 w 1728089"/>
              <a:gd name="T77" fmla="*/ 658249 h 1727962"/>
              <a:gd name="T78" fmla="*/ 2858 w 1728089"/>
              <a:gd name="T79" fmla="*/ 795401 h 17279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28089" h="1727962">
                <a:moveTo>
                  <a:pt x="0" y="863981"/>
                </a:moveTo>
                <a:lnTo>
                  <a:pt x="2864" y="934837"/>
                </a:lnTo>
                <a:lnTo>
                  <a:pt x="11308" y="1004117"/>
                </a:lnTo>
                <a:lnTo>
                  <a:pt x="25111" y="1071597"/>
                </a:lnTo>
                <a:lnTo>
                  <a:pt x="44049" y="1137056"/>
                </a:lnTo>
                <a:lnTo>
                  <a:pt x="67901" y="1200271"/>
                </a:lnTo>
                <a:lnTo>
                  <a:pt x="96444" y="1261019"/>
                </a:lnTo>
                <a:lnTo>
                  <a:pt x="129455" y="1319078"/>
                </a:lnTo>
                <a:lnTo>
                  <a:pt x="166713" y="1374226"/>
                </a:lnTo>
                <a:lnTo>
                  <a:pt x="207995" y="1426240"/>
                </a:lnTo>
                <a:lnTo>
                  <a:pt x="253079" y="1474898"/>
                </a:lnTo>
                <a:lnTo>
                  <a:pt x="301742" y="1519978"/>
                </a:lnTo>
                <a:lnTo>
                  <a:pt x="353763" y="1561256"/>
                </a:lnTo>
                <a:lnTo>
                  <a:pt x="408918" y="1598511"/>
                </a:lnTo>
                <a:lnTo>
                  <a:pt x="466986" y="1631521"/>
                </a:lnTo>
                <a:lnTo>
                  <a:pt x="527744" y="1660062"/>
                </a:lnTo>
                <a:lnTo>
                  <a:pt x="590970" y="1683913"/>
                </a:lnTo>
                <a:lnTo>
                  <a:pt x="656442" y="1702851"/>
                </a:lnTo>
                <a:lnTo>
                  <a:pt x="723937" y="1716653"/>
                </a:lnTo>
                <a:lnTo>
                  <a:pt x="793233" y="1725097"/>
                </a:lnTo>
                <a:lnTo>
                  <a:pt x="864108" y="1727962"/>
                </a:lnTo>
                <a:lnTo>
                  <a:pt x="934964" y="1725097"/>
                </a:lnTo>
                <a:lnTo>
                  <a:pt x="1004244" y="1716653"/>
                </a:lnTo>
                <a:lnTo>
                  <a:pt x="1071724" y="1702851"/>
                </a:lnTo>
                <a:lnTo>
                  <a:pt x="1137183" y="1683913"/>
                </a:lnTo>
                <a:lnTo>
                  <a:pt x="1200398" y="1660062"/>
                </a:lnTo>
                <a:lnTo>
                  <a:pt x="1261146" y="1631521"/>
                </a:lnTo>
                <a:lnTo>
                  <a:pt x="1319205" y="1598511"/>
                </a:lnTo>
                <a:lnTo>
                  <a:pt x="1374353" y="1561256"/>
                </a:lnTo>
                <a:lnTo>
                  <a:pt x="1426367" y="1519978"/>
                </a:lnTo>
                <a:lnTo>
                  <a:pt x="1475025" y="1474898"/>
                </a:lnTo>
                <a:lnTo>
                  <a:pt x="1520105" y="1426240"/>
                </a:lnTo>
                <a:lnTo>
                  <a:pt x="1561383" y="1374226"/>
                </a:lnTo>
                <a:lnTo>
                  <a:pt x="1598638" y="1319078"/>
                </a:lnTo>
                <a:lnTo>
                  <a:pt x="1631648" y="1261019"/>
                </a:lnTo>
                <a:lnTo>
                  <a:pt x="1660189" y="1200271"/>
                </a:lnTo>
                <a:lnTo>
                  <a:pt x="1684040" y="1137056"/>
                </a:lnTo>
                <a:lnTo>
                  <a:pt x="1702978" y="1071597"/>
                </a:lnTo>
                <a:lnTo>
                  <a:pt x="1716780" y="1004117"/>
                </a:lnTo>
                <a:lnTo>
                  <a:pt x="1725224" y="934837"/>
                </a:lnTo>
                <a:lnTo>
                  <a:pt x="1728089" y="863981"/>
                </a:lnTo>
                <a:lnTo>
                  <a:pt x="1725224" y="793124"/>
                </a:lnTo>
                <a:lnTo>
                  <a:pt x="1716780" y="723844"/>
                </a:lnTo>
                <a:lnTo>
                  <a:pt x="1702978" y="656364"/>
                </a:lnTo>
                <a:lnTo>
                  <a:pt x="1684040" y="590905"/>
                </a:lnTo>
                <a:lnTo>
                  <a:pt x="1660189" y="527690"/>
                </a:lnTo>
                <a:lnTo>
                  <a:pt x="1631648" y="466942"/>
                </a:lnTo>
                <a:lnTo>
                  <a:pt x="1598638" y="408883"/>
                </a:lnTo>
                <a:lnTo>
                  <a:pt x="1561383" y="353735"/>
                </a:lnTo>
                <a:lnTo>
                  <a:pt x="1520105" y="301721"/>
                </a:lnTo>
                <a:lnTo>
                  <a:pt x="1475025" y="253063"/>
                </a:lnTo>
                <a:lnTo>
                  <a:pt x="1426367" y="207983"/>
                </a:lnTo>
                <a:lnTo>
                  <a:pt x="1374353" y="166705"/>
                </a:lnTo>
                <a:lnTo>
                  <a:pt x="1319205" y="129450"/>
                </a:lnTo>
                <a:lnTo>
                  <a:pt x="1261146" y="96440"/>
                </a:lnTo>
                <a:lnTo>
                  <a:pt x="1200398" y="67899"/>
                </a:lnTo>
                <a:lnTo>
                  <a:pt x="1137183" y="44048"/>
                </a:lnTo>
                <a:lnTo>
                  <a:pt x="1071724" y="25110"/>
                </a:lnTo>
                <a:lnTo>
                  <a:pt x="1004244" y="11308"/>
                </a:lnTo>
                <a:lnTo>
                  <a:pt x="934964" y="2864"/>
                </a:lnTo>
                <a:lnTo>
                  <a:pt x="864108" y="0"/>
                </a:lnTo>
                <a:lnTo>
                  <a:pt x="793233" y="2864"/>
                </a:lnTo>
                <a:lnTo>
                  <a:pt x="723937" y="11308"/>
                </a:lnTo>
                <a:lnTo>
                  <a:pt x="656442" y="25110"/>
                </a:lnTo>
                <a:lnTo>
                  <a:pt x="590970" y="44048"/>
                </a:lnTo>
                <a:lnTo>
                  <a:pt x="527744" y="67899"/>
                </a:lnTo>
                <a:lnTo>
                  <a:pt x="466986" y="96440"/>
                </a:lnTo>
                <a:lnTo>
                  <a:pt x="408918" y="129450"/>
                </a:lnTo>
                <a:lnTo>
                  <a:pt x="353763" y="166705"/>
                </a:lnTo>
                <a:lnTo>
                  <a:pt x="301742" y="207983"/>
                </a:lnTo>
                <a:lnTo>
                  <a:pt x="253079" y="253063"/>
                </a:lnTo>
                <a:lnTo>
                  <a:pt x="207995" y="301721"/>
                </a:lnTo>
                <a:lnTo>
                  <a:pt x="166713" y="353735"/>
                </a:lnTo>
                <a:lnTo>
                  <a:pt x="129455" y="408883"/>
                </a:lnTo>
                <a:lnTo>
                  <a:pt x="96444" y="466942"/>
                </a:lnTo>
                <a:lnTo>
                  <a:pt x="67901" y="527690"/>
                </a:lnTo>
                <a:lnTo>
                  <a:pt x="44049" y="590905"/>
                </a:lnTo>
                <a:lnTo>
                  <a:pt x="25111" y="656364"/>
                </a:lnTo>
                <a:lnTo>
                  <a:pt x="11308" y="723844"/>
                </a:lnTo>
                <a:lnTo>
                  <a:pt x="2864" y="793124"/>
                </a:lnTo>
                <a:lnTo>
                  <a:pt x="0" y="863981"/>
                </a:lnTo>
                <a:close/>
              </a:path>
            </a:pathLst>
          </a:custGeom>
          <a:solidFill>
            <a:srgbClr val="92C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5141" name="object 45"/>
          <p:cNvSpPr>
            <a:spLocks/>
          </p:cNvSpPr>
          <p:nvPr/>
        </p:nvSpPr>
        <p:spPr bwMode="auto">
          <a:xfrm>
            <a:off x="5089911" y="4580532"/>
            <a:ext cx="1727200" cy="1728788"/>
          </a:xfrm>
          <a:custGeom>
            <a:avLst/>
            <a:gdLst>
              <a:gd name="T0" fmla="*/ 2858 w 1728089"/>
              <a:gd name="T1" fmla="*/ 795401 h 1727962"/>
              <a:gd name="T2" fmla="*/ 25033 w 1728089"/>
              <a:gd name="T3" fmla="*/ 658249 h 1727962"/>
              <a:gd name="T4" fmla="*/ 67691 w 1728089"/>
              <a:gd name="T5" fmla="*/ 529205 h 1727962"/>
              <a:gd name="T6" fmla="*/ 129056 w 1728089"/>
              <a:gd name="T7" fmla="*/ 410058 h 1727962"/>
              <a:gd name="T8" fmla="*/ 207353 w 1728089"/>
              <a:gd name="T9" fmla="*/ 302587 h 1727962"/>
              <a:gd name="T10" fmla="*/ 300812 w 1728089"/>
              <a:gd name="T11" fmla="*/ 208581 h 1727962"/>
              <a:gd name="T12" fmla="*/ 407658 w 1728089"/>
              <a:gd name="T13" fmla="*/ 129822 h 1727962"/>
              <a:gd name="T14" fmla="*/ 526118 w 1728089"/>
              <a:gd name="T15" fmla="*/ 68094 h 1727962"/>
              <a:gd name="T16" fmla="*/ 654418 w 1728089"/>
              <a:gd name="T17" fmla="*/ 25182 h 1727962"/>
              <a:gd name="T18" fmla="*/ 790788 w 1728089"/>
              <a:gd name="T19" fmla="*/ 2870 h 1727962"/>
              <a:gd name="T20" fmla="*/ 932082 w 1728089"/>
              <a:gd name="T21" fmla="*/ 2870 h 1727962"/>
              <a:gd name="T22" fmla="*/ 1068421 w 1728089"/>
              <a:gd name="T23" fmla="*/ 25182 h 1727962"/>
              <a:gd name="T24" fmla="*/ 1196697 w 1728089"/>
              <a:gd name="T25" fmla="*/ 68094 h 1727962"/>
              <a:gd name="T26" fmla="*/ 1315138 w 1728089"/>
              <a:gd name="T27" fmla="*/ 129822 h 1727962"/>
              <a:gd name="T28" fmla="*/ 1421970 w 1728089"/>
              <a:gd name="T29" fmla="*/ 208581 h 1727962"/>
              <a:gd name="T30" fmla="*/ 1515419 w 1728089"/>
              <a:gd name="T31" fmla="*/ 302587 h 1727962"/>
              <a:gd name="T32" fmla="*/ 1593710 w 1728089"/>
              <a:gd name="T33" fmla="*/ 410058 h 1727962"/>
              <a:gd name="T34" fmla="*/ 1655071 w 1728089"/>
              <a:gd name="T35" fmla="*/ 529205 h 1727962"/>
              <a:gd name="T36" fmla="*/ 1697728 w 1728089"/>
              <a:gd name="T37" fmla="*/ 658249 h 1727962"/>
              <a:gd name="T38" fmla="*/ 1719905 w 1728089"/>
              <a:gd name="T39" fmla="*/ 795401 h 1727962"/>
              <a:gd name="T40" fmla="*/ 1719905 w 1728089"/>
              <a:gd name="T41" fmla="*/ 937522 h 1727962"/>
              <a:gd name="T42" fmla="*/ 1697728 w 1728089"/>
              <a:gd name="T43" fmla="*/ 1074673 h 1727962"/>
              <a:gd name="T44" fmla="*/ 1655071 w 1728089"/>
              <a:gd name="T45" fmla="*/ 1203718 h 1727962"/>
              <a:gd name="T46" fmla="*/ 1593710 w 1728089"/>
              <a:gd name="T47" fmla="*/ 1322866 h 1727962"/>
              <a:gd name="T48" fmla="*/ 1515419 w 1728089"/>
              <a:gd name="T49" fmla="*/ 1430335 h 1727962"/>
              <a:gd name="T50" fmla="*/ 1421970 w 1728089"/>
              <a:gd name="T51" fmla="*/ 1524343 h 1727962"/>
              <a:gd name="T52" fmla="*/ 1315138 w 1728089"/>
              <a:gd name="T53" fmla="*/ 1603101 h 1727962"/>
              <a:gd name="T54" fmla="*/ 1196697 w 1728089"/>
              <a:gd name="T55" fmla="*/ 1664829 h 1727962"/>
              <a:gd name="T56" fmla="*/ 1068421 w 1728089"/>
              <a:gd name="T57" fmla="*/ 1707741 h 1727962"/>
              <a:gd name="T58" fmla="*/ 932082 w 1728089"/>
              <a:gd name="T59" fmla="*/ 1730051 h 1727962"/>
              <a:gd name="T60" fmla="*/ 790788 w 1728089"/>
              <a:gd name="T61" fmla="*/ 1730051 h 1727962"/>
              <a:gd name="T62" fmla="*/ 654418 w 1728089"/>
              <a:gd name="T63" fmla="*/ 1707741 h 1727962"/>
              <a:gd name="T64" fmla="*/ 526118 w 1728089"/>
              <a:gd name="T65" fmla="*/ 1664829 h 1727962"/>
              <a:gd name="T66" fmla="*/ 407658 w 1728089"/>
              <a:gd name="T67" fmla="*/ 1603101 h 1727962"/>
              <a:gd name="T68" fmla="*/ 300812 w 1728089"/>
              <a:gd name="T69" fmla="*/ 1524343 h 1727962"/>
              <a:gd name="T70" fmla="*/ 207353 w 1728089"/>
              <a:gd name="T71" fmla="*/ 1430335 h 1727962"/>
              <a:gd name="T72" fmla="*/ 129056 w 1728089"/>
              <a:gd name="T73" fmla="*/ 1322866 h 1727962"/>
              <a:gd name="T74" fmla="*/ 67691 w 1728089"/>
              <a:gd name="T75" fmla="*/ 1203718 h 1727962"/>
              <a:gd name="T76" fmla="*/ 25033 w 1728089"/>
              <a:gd name="T77" fmla="*/ 1074673 h 1727962"/>
              <a:gd name="T78" fmla="*/ 2858 w 1728089"/>
              <a:gd name="T79" fmla="*/ 937522 h 17279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28089" h="1727962">
                <a:moveTo>
                  <a:pt x="0" y="863981"/>
                </a:moveTo>
                <a:lnTo>
                  <a:pt x="2864" y="793124"/>
                </a:lnTo>
                <a:lnTo>
                  <a:pt x="11308" y="723844"/>
                </a:lnTo>
                <a:lnTo>
                  <a:pt x="25111" y="656364"/>
                </a:lnTo>
                <a:lnTo>
                  <a:pt x="44049" y="590905"/>
                </a:lnTo>
                <a:lnTo>
                  <a:pt x="67901" y="527690"/>
                </a:lnTo>
                <a:lnTo>
                  <a:pt x="96444" y="466942"/>
                </a:lnTo>
                <a:lnTo>
                  <a:pt x="129455" y="408883"/>
                </a:lnTo>
                <a:lnTo>
                  <a:pt x="166713" y="353735"/>
                </a:lnTo>
                <a:lnTo>
                  <a:pt x="207995" y="301721"/>
                </a:lnTo>
                <a:lnTo>
                  <a:pt x="253079" y="253063"/>
                </a:lnTo>
                <a:lnTo>
                  <a:pt x="301742" y="207983"/>
                </a:lnTo>
                <a:lnTo>
                  <a:pt x="353763" y="166705"/>
                </a:lnTo>
                <a:lnTo>
                  <a:pt x="408918" y="129450"/>
                </a:lnTo>
                <a:lnTo>
                  <a:pt x="466986" y="96440"/>
                </a:lnTo>
                <a:lnTo>
                  <a:pt x="527744" y="67899"/>
                </a:lnTo>
                <a:lnTo>
                  <a:pt x="590970" y="44048"/>
                </a:lnTo>
                <a:lnTo>
                  <a:pt x="656442" y="25110"/>
                </a:lnTo>
                <a:lnTo>
                  <a:pt x="723937" y="11308"/>
                </a:lnTo>
                <a:lnTo>
                  <a:pt x="793233" y="2864"/>
                </a:lnTo>
                <a:lnTo>
                  <a:pt x="864108" y="0"/>
                </a:lnTo>
                <a:lnTo>
                  <a:pt x="934964" y="2864"/>
                </a:lnTo>
                <a:lnTo>
                  <a:pt x="1004244" y="11308"/>
                </a:lnTo>
                <a:lnTo>
                  <a:pt x="1071724" y="25110"/>
                </a:lnTo>
                <a:lnTo>
                  <a:pt x="1137183" y="44048"/>
                </a:lnTo>
                <a:lnTo>
                  <a:pt x="1200398" y="67899"/>
                </a:lnTo>
                <a:lnTo>
                  <a:pt x="1261146" y="96440"/>
                </a:lnTo>
                <a:lnTo>
                  <a:pt x="1319205" y="129450"/>
                </a:lnTo>
                <a:lnTo>
                  <a:pt x="1374353" y="166705"/>
                </a:lnTo>
                <a:lnTo>
                  <a:pt x="1426367" y="207983"/>
                </a:lnTo>
                <a:lnTo>
                  <a:pt x="1475025" y="253063"/>
                </a:lnTo>
                <a:lnTo>
                  <a:pt x="1520105" y="301721"/>
                </a:lnTo>
                <a:lnTo>
                  <a:pt x="1561383" y="353735"/>
                </a:lnTo>
                <a:lnTo>
                  <a:pt x="1598638" y="408883"/>
                </a:lnTo>
                <a:lnTo>
                  <a:pt x="1631648" y="466942"/>
                </a:lnTo>
                <a:lnTo>
                  <a:pt x="1660189" y="527690"/>
                </a:lnTo>
                <a:lnTo>
                  <a:pt x="1684040" y="590905"/>
                </a:lnTo>
                <a:lnTo>
                  <a:pt x="1702978" y="656364"/>
                </a:lnTo>
                <a:lnTo>
                  <a:pt x="1716780" y="723844"/>
                </a:lnTo>
                <a:lnTo>
                  <a:pt x="1725224" y="793124"/>
                </a:lnTo>
                <a:lnTo>
                  <a:pt x="1728089" y="863981"/>
                </a:lnTo>
                <a:lnTo>
                  <a:pt x="1725224" y="934837"/>
                </a:lnTo>
                <a:lnTo>
                  <a:pt x="1716780" y="1004117"/>
                </a:lnTo>
                <a:lnTo>
                  <a:pt x="1702978" y="1071597"/>
                </a:lnTo>
                <a:lnTo>
                  <a:pt x="1684040" y="1137056"/>
                </a:lnTo>
                <a:lnTo>
                  <a:pt x="1660189" y="1200271"/>
                </a:lnTo>
                <a:lnTo>
                  <a:pt x="1631648" y="1261019"/>
                </a:lnTo>
                <a:lnTo>
                  <a:pt x="1598638" y="1319078"/>
                </a:lnTo>
                <a:lnTo>
                  <a:pt x="1561383" y="1374226"/>
                </a:lnTo>
                <a:lnTo>
                  <a:pt x="1520105" y="1426240"/>
                </a:lnTo>
                <a:lnTo>
                  <a:pt x="1475025" y="1474898"/>
                </a:lnTo>
                <a:lnTo>
                  <a:pt x="1426367" y="1519978"/>
                </a:lnTo>
                <a:lnTo>
                  <a:pt x="1374353" y="1561256"/>
                </a:lnTo>
                <a:lnTo>
                  <a:pt x="1319205" y="1598511"/>
                </a:lnTo>
                <a:lnTo>
                  <a:pt x="1261146" y="1631521"/>
                </a:lnTo>
                <a:lnTo>
                  <a:pt x="1200398" y="1660062"/>
                </a:lnTo>
                <a:lnTo>
                  <a:pt x="1137183" y="1683913"/>
                </a:lnTo>
                <a:lnTo>
                  <a:pt x="1071724" y="1702851"/>
                </a:lnTo>
                <a:lnTo>
                  <a:pt x="1004244" y="1716653"/>
                </a:lnTo>
                <a:lnTo>
                  <a:pt x="934964" y="1725097"/>
                </a:lnTo>
                <a:lnTo>
                  <a:pt x="864108" y="1727962"/>
                </a:lnTo>
                <a:lnTo>
                  <a:pt x="793233" y="1725097"/>
                </a:lnTo>
                <a:lnTo>
                  <a:pt x="723937" y="1716653"/>
                </a:lnTo>
                <a:lnTo>
                  <a:pt x="656442" y="1702851"/>
                </a:lnTo>
                <a:lnTo>
                  <a:pt x="590970" y="1683913"/>
                </a:lnTo>
                <a:lnTo>
                  <a:pt x="527744" y="1660062"/>
                </a:lnTo>
                <a:lnTo>
                  <a:pt x="466986" y="1631521"/>
                </a:lnTo>
                <a:lnTo>
                  <a:pt x="408918" y="1598511"/>
                </a:lnTo>
                <a:lnTo>
                  <a:pt x="353763" y="1561256"/>
                </a:lnTo>
                <a:lnTo>
                  <a:pt x="301742" y="1519978"/>
                </a:lnTo>
                <a:lnTo>
                  <a:pt x="253079" y="1474898"/>
                </a:lnTo>
                <a:lnTo>
                  <a:pt x="207995" y="1426240"/>
                </a:lnTo>
                <a:lnTo>
                  <a:pt x="166713" y="1374226"/>
                </a:lnTo>
                <a:lnTo>
                  <a:pt x="129455" y="1319078"/>
                </a:lnTo>
                <a:lnTo>
                  <a:pt x="96444" y="1261019"/>
                </a:lnTo>
                <a:lnTo>
                  <a:pt x="67901" y="1200271"/>
                </a:lnTo>
                <a:lnTo>
                  <a:pt x="44049" y="1137056"/>
                </a:lnTo>
                <a:lnTo>
                  <a:pt x="25111" y="1071597"/>
                </a:lnTo>
                <a:lnTo>
                  <a:pt x="11308" y="1004117"/>
                </a:lnTo>
                <a:lnTo>
                  <a:pt x="2864" y="934837"/>
                </a:lnTo>
                <a:lnTo>
                  <a:pt x="0" y="86398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5142" name="object 46"/>
          <p:cNvSpPr>
            <a:spLocks/>
          </p:cNvSpPr>
          <p:nvPr/>
        </p:nvSpPr>
        <p:spPr bwMode="auto">
          <a:xfrm>
            <a:off x="6704013" y="4580532"/>
            <a:ext cx="1900237" cy="1728788"/>
          </a:xfrm>
          <a:custGeom>
            <a:avLst/>
            <a:gdLst>
              <a:gd name="T0" fmla="*/ 5066 w 1727961"/>
              <a:gd name="T1" fmla="*/ 937522 h 1727962"/>
              <a:gd name="T2" fmla="*/ 44409 w 1727961"/>
              <a:gd name="T3" fmla="*/ 1074673 h 1727962"/>
              <a:gd name="T4" fmla="*/ 120088 w 1727961"/>
              <a:gd name="T5" fmla="*/ 1203718 h 1727962"/>
              <a:gd name="T6" fmla="*/ 228953 w 1727961"/>
              <a:gd name="T7" fmla="*/ 1322866 h 1727962"/>
              <a:gd name="T8" fmla="*/ 367850 w 1727961"/>
              <a:gd name="T9" fmla="*/ 1430335 h 1727962"/>
              <a:gd name="T10" fmla="*/ 533639 w 1727961"/>
              <a:gd name="T11" fmla="*/ 1524343 h 1727962"/>
              <a:gd name="T12" fmla="*/ 723172 w 1727961"/>
              <a:gd name="T13" fmla="*/ 1603101 h 1727962"/>
              <a:gd name="T14" fmla="*/ 933300 w 1727961"/>
              <a:gd name="T15" fmla="*/ 1664829 h 1727962"/>
              <a:gd name="T16" fmla="*/ 1160882 w 1727961"/>
              <a:gd name="T17" fmla="*/ 1707741 h 1727962"/>
              <a:gd name="T18" fmla="*/ 1402763 w 1727961"/>
              <a:gd name="T19" fmla="*/ 1730051 h 1727962"/>
              <a:gd name="T20" fmla="*/ 1653402 w 1727961"/>
              <a:gd name="T21" fmla="*/ 1730051 h 1727962"/>
              <a:gd name="T22" fmla="*/ 1895285 w 1727961"/>
              <a:gd name="T23" fmla="*/ 1707741 h 1727962"/>
              <a:gd name="T24" fmla="*/ 2122863 w 1727961"/>
              <a:gd name="T25" fmla="*/ 1664829 h 1727962"/>
              <a:gd name="T26" fmla="*/ 2332993 w 1727961"/>
              <a:gd name="T27" fmla="*/ 1603101 h 1727962"/>
              <a:gd name="T28" fmla="*/ 2522525 w 1727961"/>
              <a:gd name="T29" fmla="*/ 1524343 h 1727962"/>
              <a:gd name="T30" fmla="*/ 2688315 w 1727961"/>
              <a:gd name="T31" fmla="*/ 1430335 h 1727962"/>
              <a:gd name="T32" fmla="*/ 2827213 w 1727961"/>
              <a:gd name="T33" fmla="*/ 1322866 h 1727962"/>
              <a:gd name="T34" fmla="*/ 2936075 w 1727961"/>
              <a:gd name="T35" fmla="*/ 1203718 h 1727962"/>
              <a:gd name="T36" fmla="*/ 3011756 w 1727961"/>
              <a:gd name="T37" fmla="*/ 1074673 h 1727962"/>
              <a:gd name="T38" fmla="*/ 3051101 w 1727961"/>
              <a:gd name="T39" fmla="*/ 937522 h 1727962"/>
              <a:gd name="T40" fmla="*/ 3051101 w 1727961"/>
              <a:gd name="T41" fmla="*/ 795401 h 1727962"/>
              <a:gd name="T42" fmla="*/ 3011756 w 1727961"/>
              <a:gd name="T43" fmla="*/ 658249 h 1727962"/>
              <a:gd name="T44" fmla="*/ 2936075 w 1727961"/>
              <a:gd name="T45" fmla="*/ 529205 h 1727962"/>
              <a:gd name="T46" fmla="*/ 2827213 w 1727961"/>
              <a:gd name="T47" fmla="*/ 410058 h 1727962"/>
              <a:gd name="T48" fmla="*/ 2688315 w 1727961"/>
              <a:gd name="T49" fmla="*/ 302587 h 1727962"/>
              <a:gd name="T50" fmla="*/ 2522525 w 1727961"/>
              <a:gd name="T51" fmla="*/ 208581 h 1727962"/>
              <a:gd name="T52" fmla="*/ 2332993 w 1727961"/>
              <a:gd name="T53" fmla="*/ 129822 h 1727962"/>
              <a:gd name="T54" fmla="*/ 2122863 w 1727961"/>
              <a:gd name="T55" fmla="*/ 68094 h 1727962"/>
              <a:gd name="T56" fmla="*/ 1895285 w 1727961"/>
              <a:gd name="T57" fmla="*/ 25182 h 1727962"/>
              <a:gd name="T58" fmla="*/ 1653402 w 1727961"/>
              <a:gd name="T59" fmla="*/ 2870 h 1727962"/>
              <a:gd name="T60" fmla="*/ 1402763 w 1727961"/>
              <a:gd name="T61" fmla="*/ 2870 h 1727962"/>
              <a:gd name="T62" fmla="*/ 1160882 w 1727961"/>
              <a:gd name="T63" fmla="*/ 25182 h 1727962"/>
              <a:gd name="T64" fmla="*/ 933300 w 1727961"/>
              <a:gd name="T65" fmla="*/ 68094 h 1727962"/>
              <a:gd name="T66" fmla="*/ 723172 w 1727961"/>
              <a:gd name="T67" fmla="*/ 129822 h 1727962"/>
              <a:gd name="T68" fmla="*/ 533639 w 1727961"/>
              <a:gd name="T69" fmla="*/ 208581 h 1727962"/>
              <a:gd name="T70" fmla="*/ 367850 w 1727961"/>
              <a:gd name="T71" fmla="*/ 302587 h 1727962"/>
              <a:gd name="T72" fmla="*/ 228953 w 1727961"/>
              <a:gd name="T73" fmla="*/ 410058 h 1727962"/>
              <a:gd name="T74" fmla="*/ 120088 w 1727961"/>
              <a:gd name="T75" fmla="*/ 529205 h 1727962"/>
              <a:gd name="T76" fmla="*/ 44409 w 1727961"/>
              <a:gd name="T77" fmla="*/ 658249 h 1727962"/>
              <a:gd name="T78" fmla="*/ 5066 w 1727961"/>
              <a:gd name="T79" fmla="*/ 795401 h 17279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27961" h="1727962">
                <a:moveTo>
                  <a:pt x="0" y="863981"/>
                </a:moveTo>
                <a:lnTo>
                  <a:pt x="2864" y="934837"/>
                </a:lnTo>
                <a:lnTo>
                  <a:pt x="11308" y="1004117"/>
                </a:lnTo>
                <a:lnTo>
                  <a:pt x="25110" y="1071597"/>
                </a:lnTo>
                <a:lnTo>
                  <a:pt x="44048" y="1137056"/>
                </a:lnTo>
                <a:lnTo>
                  <a:pt x="67899" y="1200271"/>
                </a:lnTo>
                <a:lnTo>
                  <a:pt x="96440" y="1261019"/>
                </a:lnTo>
                <a:lnTo>
                  <a:pt x="129450" y="1319078"/>
                </a:lnTo>
                <a:lnTo>
                  <a:pt x="166705" y="1374226"/>
                </a:lnTo>
                <a:lnTo>
                  <a:pt x="207983" y="1426240"/>
                </a:lnTo>
                <a:lnTo>
                  <a:pt x="253063" y="1474898"/>
                </a:lnTo>
                <a:lnTo>
                  <a:pt x="301721" y="1519978"/>
                </a:lnTo>
                <a:lnTo>
                  <a:pt x="353735" y="1561256"/>
                </a:lnTo>
                <a:lnTo>
                  <a:pt x="408883" y="1598511"/>
                </a:lnTo>
                <a:lnTo>
                  <a:pt x="466942" y="1631521"/>
                </a:lnTo>
                <a:lnTo>
                  <a:pt x="527690" y="1660062"/>
                </a:lnTo>
                <a:lnTo>
                  <a:pt x="590905" y="1683913"/>
                </a:lnTo>
                <a:lnTo>
                  <a:pt x="656364" y="1702851"/>
                </a:lnTo>
                <a:lnTo>
                  <a:pt x="723844" y="1716653"/>
                </a:lnTo>
                <a:lnTo>
                  <a:pt x="793124" y="1725097"/>
                </a:lnTo>
                <a:lnTo>
                  <a:pt x="863980" y="1727962"/>
                </a:lnTo>
                <a:lnTo>
                  <a:pt x="934837" y="1725097"/>
                </a:lnTo>
                <a:lnTo>
                  <a:pt x="1004117" y="1716653"/>
                </a:lnTo>
                <a:lnTo>
                  <a:pt x="1071597" y="1702851"/>
                </a:lnTo>
                <a:lnTo>
                  <a:pt x="1137056" y="1683913"/>
                </a:lnTo>
                <a:lnTo>
                  <a:pt x="1200271" y="1660062"/>
                </a:lnTo>
                <a:lnTo>
                  <a:pt x="1261019" y="1631521"/>
                </a:lnTo>
                <a:lnTo>
                  <a:pt x="1319078" y="1598511"/>
                </a:lnTo>
                <a:lnTo>
                  <a:pt x="1374226" y="1561256"/>
                </a:lnTo>
                <a:lnTo>
                  <a:pt x="1426240" y="1519978"/>
                </a:lnTo>
                <a:lnTo>
                  <a:pt x="1474898" y="1474898"/>
                </a:lnTo>
                <a:lnTo>
                  <a:pt x="1519978" y="1426240"/>
                </a:lnTo>
                <a:lnTo>
                  <a:pt x="1561256" y="1374226"/>
                </a:lnTo>
                <a:lnTo>
                  <a:pt x="1598511" y="1319078"/>
                </a:lnTo>
                <a:lnTo>
                  <a:pt x="1631521" y="1261019"/>
                </a:lnTo>
                <a:lnTo>
                  <a:pt x="1660062" y="1200271"/>
                </a:lnTo>
                <a:lnTo>
                  <a:pt x="1683913" y="1137056"/>
                </a:lnTo>
                <a:lnTo>
                  <a:pt x="1702851" y="1071597"/>
                </a:lnTo>
                <a:lnTo>
                  <a:pt x="1716653" y="1004117"/>
                </a:lnTo>
                <a:lnTo>
                  <a:pt x="1725097" y="934837"/>
                </a:lnTo>
                <a:lnTo>
                  <a:pt x="1727961" y="863981"/>
                </a:lnTo>
                <a:lnTo>
                  <a:pt x="1725097" y="793124"/>
                </a:lnTo>
                <a:lnTo>
                  <a:pt x="1716653" y="723844"/>
                </a:lnTo>
                <a:lnTo>
                  <a:pt x="1702851" y="656364"/>
                </a:lnTo>
                <a:lnTo>
                  <a:pt x="1683913" y="590905"/>
                </a:lnTo>
                <a:lnTo>
                  <a:pt x="1660062" y="527690"/>
                </a:lnTo>
                <a:lnTo>
                  <a:pt x="1631521" y="466942"/>
                </a:lnTo>
                <a:lnTo>
                  <a:pt x="1598511" y="408883"/>
                </a:lnTo>
                <a:lnTo>
                  <a:pt x="1561256" y="353735"/>
                </a:lnTo>
                <a:lnTo>
                  <a:pt x="1519978" y="301721"/>
                </a:lnTo>
                <a:lnTo>
                  <a:pt x="1474898" y="253063"/>
                </a:lnTo>
                <a:lnTo>
                  <a:pt x="1426240" y="207983"/>
                </a:lnTo>
                <a:lnTo>
                  <a:pt x="1374226" y="166705"/>
                </a:lnTo>
                <a:lnTo>
                  <a:pt x="1319078" y="129450"/>
                </a:lnTo>
                <a:lnTo>
                  <a:pt x="1261019" y="96440"/>
                </a:lnTo>
                <a:lnTo>
                  <a:pt x="1200271" y="67899"/>
                </a:lnTo>
                <a:lnTo>
                  <a:pt x="1137056" y="44048"/>
                </a:lnTo>
                <a:lnTo>
                  <a:pt x="1071597" y="25110"/>
                </a:lnTo>
                <a:lnTo>
                  <a:pt x="1004117" y="11308"/>
                </a:lnTo>
                <a:lnTo>
                  <a:pt x="934837" y="2864"/>
                </a:lnTo>
                <a:lnTo>
                  <a:pt x="863980" y="0"/>
                </a:lnTo>
                <a:lnTo>
                  <a:pt x="793124" y="2864"/>
                </a:lnTo>
                <a:lnTo>
                  <a:pt x="723844" y="11308"/>
                </a:lnTo>
                <a:lnTo>
                  <a:pt x="656364" y="25110"/>
                </a:lnTo>
                <a:lnTo>
                  <a:pt x="590905" y="44048"/>
                </a:lnTo>
                <a:lnTo>
                  <a:pt x="527690" y="67899"/>
                </a:lnTo>
                <a:lnTo>
                  <a:pt x="466942" y="96440"/>
                </a:lnTo>
                <a:lnTo>
                  <a:pt x="408883" y="129450"/>
                </a:lnTo>
                <a:lnTo>
                  <a:pt x="353735" y="166705"/>
                </a:lnTo>
                <a:lnTo>
                  <a:pt x="301721" y="207983"/>
                </a:lnTo>
                <a:lnTo>
                  <a:pt x="253063" y="253063"/>
                </a:lnTo>
                <a:lnTo>
                  <a:pt x="207983" y="301721"/>
                </a:lnTo>
                <a:lnTo>
                  <a:pt x="166705" y="353735"/>
                </a:lnTo>
                <a:lnTo>
                  <a:pt x="129450" y="408883"/>
                </a:lnTo>
                <a:lnTo>
                  <a:pt x="96440" y="466942"/>
                </a:lnTo>
                <a:lnTo>
                  <a:pt x="67899" y="527690"/>
                </a:lnTo>
                <a:lnTo>
                  <a:pt x="44048" y="590905"/>
                </a:lnTo>
                <a:lnTo>
                  <a:pt x="25110" y="656364"/>
                </a:lnTo>
                <a:lnTo>
                  <a:pt x="11308" y="723844"/>
                </a:lnTo>
                <a:lnTo>
                  <a:pt x="2864" y="793124"/>
                </a:lnTo>
                <a:lnTo>
                  <a:pt x="0" y="863981"/>
                </a:lnTo>
                <a:close/>
              </a:path>
            </a:pathLst>
          </a:custGeom>
          <a:solidFill>
            <a:srgbClr val="92C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5143" name="object 47"/>
          <p:cNvSpPr>
            <a:spLocks/>
          </p:cNvSpPr>
          <p:nvPr/>
        </p:nvSpPr>
        <p:spPr bwMode="auto">
          <a:xfrm>
            <a:off x="6704013" y="4580532"/>
            <a:ext cx="1900237" cy="1728788"/>
          </a:xfrm>
          <a:custGeom>
            <a:avLst/>
            <a:gdLst>
              <a:gd name="T0" fmla="*/ 5066 w 1727961"/>
              <a:gd name="T1" fmla="*/ 795401 h 1727962"/>
              <a:gd name="T2" fmla="*/ 44409 w 1727961"/>
              <a:gd name="T3" fmla="*/ 658249 h 1727962"/>
              <a:gd name="T4" fmla="*/ 120088 w 1727961"/>
              <a:gd name="T5" fmla="*/ 529205 h 1727962"/>
              <a:gd name="T6" fmla="*/ 228953 w 1727961"/>
              <a:gd name="T7" fmla="*/ 410058 h 1727962"/>
              <a:gd name="T8" fmla="*/ 367850 w 1727961"/>
              <a:gd name="T9" fmla="*/ 302587 h 1727962"/>
              <a:gd name="T10" fmla="*/ 533639 w 1727961"/>
              <a:gd name="T11" fmla="*/ 208581 h 1727962"/>
              <a:gd name="T12" fmla="*/ 723172 w 1727961"/>
              <a:gd name="T13" fmla="*/ 129822 h 1727962"/>
              <a:gd name="T14" fmla="*/ 933300 w 1727961"/>
              <a:gd name="T15" fmla="*/ 68094 h 1727962"/>
              <a:gd name="T16" fmla="*/ 1160882 w 1727961"/>
              <a:gd name="T17" fmla="*/ 25182 h 1727962"/>
              <a:gd name="T18" fmla="*/ 1402763 w 1727961"/>
              <a:gd name="T19" fmla="*/ 2870 h 1727962"/>
              <a:gd name="T20" fmla="*/ 1653402 w 1727961"/>
              <a:gd name="T21" fmla="*/ 2870 h 1727962"/>
              <a:gd name="T22" fmla="*/ 1895285 w 1727961"/>
              <a:gd name="T23" fmla="*/ 25182 h 1727962"/>
              <a:gd name="T24" fmla="*/ 2122863 w 1727961"/>
              <a:gd name="T25" fmla="*/ 68094 h 1727962"/>
              <a:gd name="T26" fmla="*/ 2332993 w 1727961"/>
              <a:gd name="T27" fmla="*/ 129822 h 1727962"/>
              <a:gd name="T28" fmla="*/ 2522525 w 1727961"/>
              <a:gd name="T29" fmla="*/ 208581 h 1727962"/>
              <a:gd name="T30" fmla="*/ 2688315 w 1727961"/>
              <a:gd name="T31" fmla="*/ 302587 h 1727962"/>
              <a:gd name="T32" fmla="*/ 2827213 w 1727961"/>
              <a:gd name="T33" fmla="*/ 410058 h 1727962"/>
              <a:gd name="T34" fmla="*/ 2936075 w 1727961"/>
              <a:gd name="T35" fmla="*/ 529205 h 1727962"/>
              <a:gd name="T36" fmla="*/ 3011756 w 1727961"/>
              <a:gd name="T37" fmla="*/ 658249 h 1727962"/>
              <a:gd name="T38" fmla="*/ 3051101 w 1727961"/>
              <a:gd name="T39" fmla="*/ 795401 h 1727962"/>
              <a:gd name="T40" fmla="*/ 3051101 w 1727961"/>
              <a:gd name="T41" fmla="*/ 937522 h 1727962"/>
              <a:gd name="T42" fmla="*/ 3011756 w 1727961"/>
              <a:gd name="T43" fmla="*/ 1074673 h 1727962"/>
              <a:gd name="T44" fmla="*/ 2936075 w 1727961"/>
              <a:gd name="T45" fmla="*/ 1203718 h 1727962"/>
              <a:gd name="T46" fmla="*/ 2827213 w 1727961"/>
              <a:gd name="T47" fmla="*/ 1322866 h 1727962"/>
              <a:gd name="T48" fmla="*/ 2688315 w 1727961"/>
              <a:gd name="T49" fmla="*/ 1430335 h 1727962"/>
              <a:gd name="T50" fmla="*/ 2522525 w 1727961"/>
              <a:gd name="T51" fmla="*/ 1524343 h 1727962"/>
              <a:gd name="T52" fmla="*/ 2332993 w 1727961"/>
              <a:gd name="T53" fmla="*/ 1603101 h 1727962"/>
              <a:gd name="T54" fmla="*/ 2122863 w 1727961"/>
              <a:gd name="T55" fmla="*/ 1664829 h 1727962"/>
              <a:gd name="T56" fmla="*/ 1895285 w 1727961"/>
              <a:gd name="T57" fmla="*/ 1707741 h 1727962"/>
              <a:gd name="T58" fmla="*/ 1653402 w 1727961"/>
              <a:gd name="T59" fmla="*/ 1730051 h 1727962"/>
              <a:gd name="T60" fmla="*/ 1402763 w 1727961"/>
              <a:gd name="T61" fmla="*/ 1730051 h 1727962"/>
              <a:gd name="T62" fmla="*/ 1160882 w 1727961"/>
              <a:gd name="T63" fmla="*/ 1707741 h 1727962"/>
              <a:gd name="T64" fmla="*/ 933300 w 1727961"/>
              <a:gd name="T65" fmla="*/ 1664829 h 1727962"/>
              <a:gd name="T66" fmla="*/ 723172 w 1727961"/>
              <a:gd name="T67" fmla="*/ 1603101 h 1727962"/>
              <a:gd name="T68" fmla="*/ 533639 w 1727961"/>
              <a:gd name="T69" fmla="*/ 1524343 h 1727962"/>
              <a:gd name="T70" fmla="*/ 367850 w 1727961"/>
              <a:gd name="T71" fmla="*/ 1430335 h 1727962"/>
              <a:gd name="T72" fmla="*/ 228953 w 1727961"/>
              <a:gd name="T73" fmla="*/ 1322866 h 1727962"/>
              <a:gd name="T74" fmla="*/ 120088 w 1727961"/>
              <a:gd name="T75" fmla="*/ 1203718 h 1727962"/>
              <a:gd name="T76" fmla="*/ 44409 w 1727961"/>
              <a:gd name="T77" fmla="*/ 1074673 h 1727962"/>
              <a:gd name="T78" fmla="*/ 5066 w 1727961"/>
              <a:gd name="T79" fmla="*/ 937522 h 17279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27961" h="1727962">
                <a:moveTo>
                  <a:pt x="0" y="863981"/>
                </a:moveTo>
                <a:lnTo>
                  <a:pt x="2864" y="793124"/>
                </a:lnTo>
                <a:lnTo>
                  <a:pt x="11308" y="723844"/>
                </a:lnTo>
                <a:lnTo>
                  <a:pt x="25110" y="656364"/>
                </a:lnTo>
                <a:lnTo>
                  <a:pt x="44048" y="590905"/>
                </a:lnTo>
                <a:lnTo>
                  <a:pt x="67899" y="527690"/>
                </a:lnTo>
                <a:lnTo>
                  <a:pt x="96440" y="466942"/>
                </a:lnTo>
                <a:lnTo>
                  <a:pt x="129450" y="408883"/>
                </a:lnTo>
                <a:lnTo>
                  <a:pt x="166705" y="353735"/>
                </a:lnTo>
                <a:lnTo>
                  <a:pt x="207983" y="301721"/>
                </a:lnTo>
                <a:lnTo>
                  <a:pt x="253063" y="253063"/>
                </a:lnTo>
                <a:lnTo>
                  <a:pt x="301721" y="207983"/>
                </a:lnTo>
                <a:lnTo>
                  <a:pt x="353735" y="166705"/>
                </a:lnTo>
                <a:lnTo>
                  <a:pt x="408883" y="129450"/>
                </a:lnTo>
                <a:lnTo>
                  <a:pt x="466942" y="96440"/>
                </a:lnTo>
                <a:lnTo>
                  <a:pt x="527690" y="67899"/>
                </a:lnTo>
                <a:lnTo>
                  <a:pt x="590905" y="44048"/>
                </a:lnTo>
                <a:lnTo>
                  <a:pt x="656364" y="25110"/>
                </a:lnTo>
                <a:lnTo>
                  <a:pt x="723844" y="11308"/>
                </a:lnTo>
                <a:lnTo>
                  <a:pt x="793124" y="2864"/>
                </a:lnTo>
                <a:lnTo>
                  <a:pt x="863980" y="0"/>
                </a:lnTo>
                <a:lnTo>
                  <a:pt x="934837" y="2864"/>
                </a:lnTo>
                <a:lnTo>
                  <a:pt x="1004117" y="11308"/>
                </a:lnTo>
                <a:lnTo>
                  <a:pt x="1071597" y="25110"/>
                </a:lnTo>
                <a:lnTo>
                  <a:pt x="1137056" y="44048"/>
                </a:lnTo>
                <a:lnTo>
                  <a:pt x="1200271" y="67899"/>
                </a:lnTo>
                <a:lnTo>
                  <a:pt x="1261019" y="96440"/>
                </a:lnTo>
                <a:lnTo>
                  <a:pt x="1319078" y="129450"/>
                </a:lnTo>
                <a:lnTo>
                  <a:pt x="1374226" y="166705"/>
                </a:lnTo>
                <a:lnTo>
                  <a:pt x="1426240" y="207983"/>
                </a:lnTo>
                <a:lnTo>
                  <a:pt x="1474898" y="253063"/>
                </a:lnTo>
                <a:lnTo>
                  <a:pt x="1519978" y="301721"/>
                </a:lnTo>
                <a:lnTo>
                  <a:pt x="1561256" y="353735"/>
                </a:lnTo>
                <a:lnTo>
                  <a:pt x="1598511" y="408883"/>
                </a:lnTo>
                <a:lnTo>
                  <a:pt x="1631521" y="466942"/>
                </a:lnTo>
                <a:lnTo>
                  <a:pt x="1660062" y="527690"/>
                </a:lnTo>
                <a:lnTo>
                  <a:pt x="1683913" y="590905"/>
                </a:lnTo>
                <a:lnTo>
                  <a:pt x="1702851" y="656364"/>
                </a:lnTo>
                <a:lnTo>
                  <a:pt x="1716653" y="723844"/>
                </a:lnTo>
                <a:lnTo>
                  <a:pt x="1725097" y="793124"/>
                </a:lnTo>
                <a:lnTo>
                  <a:pt x="1727961" y="863981"/>
                </a:lnTo>
                <a:lnTo>
                  <a:pt x="1725097" y="934837"/>
                </a:lnTo>
                <a:lnTo>
                  <a:pt x="1716653" y="1004117"/>
                </a:lnTo>
                <a:lnTo>
                  <a:pt x="1702851" y="1071597"/>
                </a:lnTo>
                <a:lnTo>
                  <a:pt x="1683913" y="1137056"/>
                </a:lnTo>
                <a:lnTo>
                  <a:pt x="1660062" y="1200271"/>
                </a:lnTo>
                <a:lnTo>
                  <a:pt x="1631521" y="1261019"/>
                </a:lnTo>
                <a:lnTo>
                  <a:pt x="1598511" y="1319078"/>
                </a:lnTo>
                <a:lnTo>
                  <a:pt x="1561256" y="1374226"/>
                </a:lnTo>
                <a:lnTo>
                  <a:pt x="1519978" y="1426240"/>
                </a:lnTo>
                <a:lnTo>
                  <a:pt x="1474898" y="1474898"/>
                </a:lnTo>
                <a:lnTo>
                  <a:pt x="1426240" y="1519978"/>
                </a:lnTo>
                <a:lnTo>
                  <a:pt x="1374226" y="1561256"/>
                </a:lnTo>
                <a:lnTo>
                  <a:pt x="1319078" y="1598511"/>
                </a:lnTo>
                <a:lnTo>
                  <a:pt x="1261019" y="1631521"/>
                </a:lnTo>
                <a:lnTo>
                  <a:pt x="1200271" y="1660062"/>
                </a:lnTo>
                <a:lnTo>
                  <a:pt x="1137056" y="1683913"/>
                </a:lnTo>
                <a:lnTo>
                  <a:pt x="1071597" y="1702851"/>
                </a:lnTo>
                <a:lnTo>
                  <a:pt x="1004117" y="1716653"/>
                </a:lnTo>
                <a:lnTo>
                  <a:pt x="934837" y="1725097"/>
                </a:lnTo>
                <a:lnTo>
                  <a:pt x="863980" y="1727962"/>
                </a:lnTo>
                <a:lnTo>
                  <a:pt x="793124" y="1725097"/>
                </a:lnTo>
                <a:lnTo>
                  <a:pt x="723844" y="1716653"/>
                </a:lnTo>
                <a:lnTo>
                  <a:pt x="656364" y="1702851"/>
                </a:lnTo>
                <a:lnTo>
                  <a:pt x="590905" y="1683913"/>
                </a:lnTo>
                <a:lnTo>
                  <a:pt x="527690" y="1660062"/>
                </a:lnTo>
                <a:lnTo>
                  <a:pt x="466942" y="1631521"/>
                </a:lnTo>
                <a:lnTo>
                  <a:pt x="408883" y="1598511"/>
                </a:lnTo>
                <a:lnTo>
                  <a:pt x="353735" y="1561256"/>
                </a:lnTo>
                <a:lnTo>
                  <a:pt x="301721" y="1519978"/>
                </a:lnTo>
                <a:lnTo>
                  <a:pt x="253063" y="1474898"/>
                </a:lnTo>
                <a:lnTo>
                  <a:pt x="207983" y="1426240"/>
                </a:lnTo>
                <a:lnTo>
                  <a:pt x="166705" y="1374226"/>
                </a:lnTo>
                <a:lnTo>
                  <a:pt x="129450" y="1319078"/>
                </a:lnTo>
                <a:lnTo>
                  <a:pt x="96440" y="1261019"/>
                </a:lnTo>
                <a:lnTo>
                  <a:pt x="67899" y="1200271"/>
                </a:lnTo>
                <a:lnTo>
                  <a:pt x="44048" y="1137056"/>
                </a:lnTo>
                <a:lnTo>
                  <a:pt x="25110" y="1071597"/>
                </a:lnTo>
                <a:lnTo>
                  <a:pt x="11308" y="1004117"/>
                </a:lnTo>
                <a:lnTo>
                  <a:pt x="2864" y="934837"/>
                </a:lnTo>
                <a:lnTo>
                  <a:pt x="0" y="86398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5144" name="object 48"/>
          <p:cNvSpPr>
            <a:spLocks/>
          </p:cNvSpPr>
          <p:nvPr/>
        </p:nvSpPr>
        <p:spPr bwMode="auto">
          <a:xfrm>
            <a:off x="6858000" y="3230704"/>
            <a:ext cx="249238" cy="978477"/>
          </a:xfrm>
          <a:custGeom>
            <a:avLst/>
            <a:gdLst>
              <a:gd name="T0" fmla="*/ 120909 w 288035"/>
              <a:gd name="T1" fmla="*/ 3227178 h 864107"/>
              <a:gd name="T2" fmla="*/ 112357 w 288035"/>
              <a:gd name="T3" fmla="*/ 3226297 h 864107"/>
              <a:gd name="T4" fmla="*/ 104173 w 288035"/>
              <a:gd name="T5" fmla="*/ 3223722 h 864107"/>
              <a:gd name="T6" fmla="*/ 96437 w 288035"/>
              <a:gd name="T7" fmla="*/ 3219571 h 864107"/>
              <a:gd name="T8" fmla="*/ 89235 w 288035"/>
              <a:gd name="T9" fmla="*/ 3213967 h 864107"/>
              <a:gd name="T10" fmla="*/ 82646 w 288035"/>
              <a:gd name="T11" fmla="*/ 3207031 h 864107"/>
              <a:gd name="T12" fmla="*/ 76753 w 288035"/>
              <a:gd name="T13" fmla="*/ 3198875 h 864107"/>
              <a:gd name="T14" fmla="*/ 71639 w 288035"/>
              <a:gd name="T15" fmla="*/ 3189613 h 864107"/>
              <a:gd name="T16" fmla="*/ 67385 w 288035"/>
              <a:gd name="T17" fmla="*/ 3179369 h 864107"/>
              <a:gd name="T18" fmla="*/ 64073 w 288035"/>
              <a:gd name="T19" fmla="*/ 3168262 h 864107"/>
              <a:gd name="T20" fmla="*/ 61785 w 288035"/>
              <a:gd name="T21" fmla="*/ 3156416 h 864107"/>
              <a:gd name="T22" fmla="*/ 60455 w 288035"/>
              <a:gd name="T23" fmla="*/ 3137539 h 864107"/>
              <a:gd name="T24" fmla="*/ 60455 w 288035"/>
              <a:gd name="T25" fmla="*/ 1703232 h 864107"/>
              <a:gd name="T26" fmla="*/ 59854 w 288035"/>
              <a:gd name="T27" fmla="*/ 1690584 h 864107"/>
              <a:gd name="T28" fmla="*/ 58105 w 288035"/>
              <a:gd name="T29" fmla="*/ 1678472 h 864107"/>
              <a:gd name="T30" fmla="*/ 55291 w 288035"/>
              <a:gd name="T31" fmla="*/ 1667012 h 864107"/>
              <a:gd name="T32" fmla="*/ 51494 w 288035"/>
              <a:gd name="T33" fmla="*/ 1656335 h 864107"/>
              <a:gd name="T34" fmla="*/ 46797 w 288035"/>
              <a:gd name="T35" fmla="*/ 1646561 h 864107"/>
              <a:gd name="T36" fmla="*/ 41280 w 288035"/>
              <a:gd name="T37" fmla="*/ 1637814 h 864107"/>
              <a:gd name="T38" fmla="*/ 35027 w 288035"/>
              <a:gd name="T39" fmla="*/ 1630214 h 864107"/>
              <a:gd name="T40" fmla="*/ 28118 w 288035"/>
              <a:gd name="T41" fmla="*/ 1623896 h 864107"/>
              <a:gd name="T42" fmla="*/ 20638 w 288035"/>
              <a:gd name="T43" fmla="*/ 1618975 h 864107"/>
              <a:gd name="T44" fmla="*/ 12665 w 288035"/>
              <a:gd name="T45" fmla="*/ 1615569 h 864107"/>
              <a:gd name="T46" fmla="*/ 4286 w 288035"/>
              <a:gd name="T47" fmla="*/ 1613813 h 864107"/>
              <a:gd name="T48" fmla="*/ 0 w 288035"/>
              <a:gd name="T49" fmla="*/ 1613586 h 864107"/>
              <a:gd name="T50" fmla="*/ 8552 w 288035"/>
              <a:gd name="T51" fmla="*/ 1612706 h 864107"/>
              <a:gd name="T52" fmla="*/ 16737 w 288035"/>
              <a:gd name="T53" fmla="*/ 1610129 h 864107"/>
              <a:gd name="T54" fmla="*/ 24472 w 288035"/>
              <a:gd name="T55" fmla="*/ 1605981 h 864107"/>
              <a:gd name="T56" fmla="*/ 31674 w 288035"/>
              <a:gd name="T57" fmla="*/ 1600376 h 864107"/>
              <a:gd name="T58" fmla="*/ 38262 w 288035"/>
              <a:gd name="T59" fmla="*/ 1593439 h 864107"/>
              <a:gd name="T60" fmla="*/ 44156 w 288035"/>
              <a:gd name="T61" fmla="*/ 1585283 h 864107"/>
              <a:gd name="T62" fmla="*/ 49270 w 288035"/>
              <a:gd name="T63" fmla="*/ 1576018 h 864107"/>
              <a:gd name="T64" fmla="*/ 53524 w 288035"/>
              <a:gd name="T65" fmla="*/ 1565778 h 864107"/>
              <a:gd name="T66" fmla="*/ 56837 w 288035"/>
              <a:gd name="T67" fmla="*/ 1554674 h 864107"/>
              <a:gd name="T68" fmla="*/ 59124 w 288035"/>
              <a:gd name="T69" fmla="*/ 1542820 h 864107"/>
              <a:gd name="T70" fmla="*/ 60305 w 288035"/>
              <a:gd name="T71" fmla="*/ 1530335 h 864107"/>
              <a:gd name="T72" fmla="*/ 60455 w 288035"/>
              <a:gd name="T73" fmla="*/ 1523944 h 864107"/>
              <a:gd name="T74" fmla="*/ 60455 w 288035"/>
              <a:gd name="T75" fmla="*/ 89642 h 864107"/>
              <a:gd name="T76" fmla="*/ 61056 w 288035"/>
              <a:gd name="T77" fmla="*/ 76996 h 864107"/>
              <a:gd name="T78" fmla="*/ 62804 w 288035"/>
              <a:gd name="T79" fmla="*/ 64878 h 864107"/>
              <a:gd name="T80" fmla="*/ 65618 w 288035"/>
              <a:gd name="T81" fmla="*/ 53421 h 864107"/>
              <a:gd name="T82" fmla="*/ 69415 w 288035"/>
              <a:gd name="T83" fmla="*/ 42744 h 864107"/>
              <a:gd name="T84" fmla="*/ 74112 w 288035"/>
              <a:gd name="T85" fmla="*/ 32971 h 864107"/>
              <a:gd name="T86" fmla="*/ 79629 w 288035"/>
              <a:gd name="T87" fmla="*/ 24222 h 864107"/>
              <a:gd name="T88" fmla="*/ 85881 w 288035"/>
              <a:gd name="T89" fmla="*/ 16626 h 864107"/>
              <a:gd name="T90" fmla="*/ 92791 w 288035"/>
              <a:gd name="T91" fmla="*/ 10304 h 864107"/>
              <a:gd name="T92" fmla="*/ 100272 w 288035"/>
              <a:gd name="T93" fmla="*/ 5382 h 864107"/>
              <a:gd name="T94" fmla="*/ 108244 w 288035"/>
              <a:gd name="T95" fmla="*/ 1978 h 864107"/>
              <a:gd name="T96" fmla="*/ 116623 w 288035"/>
              <a:gd name="T97" fmla="*/ 219 h 864107"/>
              <a:gd name="T98" fmla="*/ 120909 w 288035"/>
              <a:gd name="T99" fmla="*/ 0 h 864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88035" h="864107">
                <a:moveTo>
                  <a:pt x="288035" y="864107"/>
                </a:moveTo>
                <a:lnTo>
                  <a:pt x="267662" y="863871"/>
                </a:lnTo>
                <a:lnTo>
                  <a:pt x="248165" y="863181"/>
                </a:lnTo>
                <a:lnTo>
                  <a:pt x="229739" y="862070"/>
                </a:lnTo>
                <a:lnTo>
                  <a:pt x="212580" y="860570"/>
                </a:lnTo>
                <a:lnTo>
                  <a:pt x="196884" y="858712"/>
                </a:lnTo>
                <a:lnTo>
                  <a:pt x="182846" y="856528"/>
                </a:lnTo>
                <a:lnTo>
                  <a:pt x="170661" y="854048"/>
                </a:lnTo>
                <a:lnTo>
                  <a:pt x="160527" y="851306"/>
                </a:lnTo>
                <a:lnTo>
                  <a:pt x="152637" y="848332"/>
                </a:lnTo>
                <a:lnTo>
                  <a:pt x="147187" y="845159"/>
                </a:lnTo>
                <a:lnTo>
                  <a:pt x="144018" y="840105"/>
                </a:lnTo>
                <a:lnTo>
                  <a:pt x="144018" y="456056"/>
                </a:lnTo>
                <a:lnTo>
                  <a:pt x="142586" y="452670"/>
                </a:lnTo>
                <a:lnTo>
                  <a:pt x="138421" y="449426"/>
                </a:lnTo>
                <a:lnTo>
                  <a:pt x="131718" y="446358"/>
                </a:lnTo>
                <a:lnTo>
                  <a:pt x="122673" y="443499"/>
                </a:lnTo>
                <a:lnTo>
                  <a:pt x="111482" y="440882"/>
                </a:lnTo>
                <a:lnTo>
                  <a:pt x="98340" y="438540"/>
                </a:lnTo>
                <a:lnTo>
                  <a:pt x="83442" y="436506"/>
                </a:lnTo>
                <a:lnTo>
                  <a:pt x="66985" y="434813"/>
                </a:lnTo>
                <a:lnTo>
                  <a:pt x="49163" y="433495"/>
                </a:lnTo>
                <a:lnTo>
                  <a:pt x="30173" y="432584"/>
                </a:lnTo>
                <a:lnTo>
                  <a:pt x="10210" y="432113"/>
                </a:lnTo>
                <a:lnTo>
                  <a:pt x="0" y="432053"/>
                </a:lnTo>
                <a:lnTo>
                  <a:pt x="20373" y="431817"/>
                </a:lnTo>
                <a:lnTo>
                  <a:pt x="39870" y="431127"/>
                </a:lnTo>
                <a:lnTo>
                  <a:pt x="58296" y="430016"/>
                </a:lnTo>
                <a:lnTo>
                  <a:pt x="75455" y="428516"/>
                </a:lnTo>
                <a:lnTo>
                  <a:pt x="91151" y="426658"/>
                </a:lnTo>
                <a:lnTo>
                  <a:pt x="105189" y="424474"/>
                </a:lnTo>
                <a:lnTo>
                  <a:pt x="117374" y="421994"/>
                </a:lnTo>
                <a:lnTo>
                  <a:pt x="127508" y="419252"/>
                </a:lnTo>
                <a:lnTo>
                  <a:pt x="135398" y="416278"/>
                </a:lnTo>
                <a:lnTo>
                  <a:pt x="140848" y="413105"/>
                </a:lnTo>
                <a:lnTo>
                  <a:pt x="143661" y="409762"/>
                </a:lnTo>
                <a:lnTo>
                  <a:pt x="144018" y="408050"/>
                </a:lnTo>
                <a:lnTo>
                  <a:pt x="144018" y="24002"/>
                </a:lnTo>
                <a:lnTo>
                  <a:pt x="145449" y="20616"/>
                </a:lnTo>
                <a:lnTo>
                  <a:pt x="149614" y="17372"/>
                </a:lnTo>
                <a:lnTo>
                  <a:pt x="156317" y="14304"/>
                </a:lnTo>
                <a:lnTo>
                  <a:pt x="165362" y="11445"/>
                </a:lnTo>
                <a:lnTo>
                  <a:pt x="176553" y="8828"/>
                </a:lnTo>
                <a:lnTo>
                  <a:pt x="189695" y="6486"/>
                </a:lnTo>
                <a:lnTo>
                  <a:pt x="204593" y="4452"/>
                </a:lnTo>
                <a:lnTo>
                  <a:pt x="221050" y="2759"/>
                </a:lnTo>
                <a:lnTo>
                  <a:pt x="238872" y="1441"/>
                </a:lnTo>
                <a:lnTo>
                  <a:pt x="257862" y="530"/>
                </a:lnTo>
                <a:lnTo>
                  <a:pt x="277825" y="59"/>
                </a:lnTo>
                <a:lnTo>
                  <a:pt x="288035" y="0"/>
                </a:lnTo>
              </a:path>
            </a:pathLst>
          </a:custGeom>
          <a:noFill/>
          <a:ln w="28575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5146" name="object 20"/>
          <p:cNvSpPr txBox="1">
            <a:spLocks noChangeArrowheads="1"/>
          </p:cNvSpPr>
          <p:nvPr/>
        </p:nvSpPr>
        <p:spPr bwMode="auto">
          <a:xfrm>
            <a:off x="3309938" y="1550988"/>
            <a:ext cx="9017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525"/>
              </a:lnSpc>
              <a:spcBef>
                <a:spcPts val="75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Vendettas y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63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dinámicas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38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de las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38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bandas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38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criminales.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</p:txBody>
      </p:sp>
      <p:sp>
        <p:nvSpPr>
          <p:cNvPr id="5147" name="object 19"/>
          <p:cNvSpPr txBox="1">
            <a:spLocks noChangeArrowheads="1"/>
          </p:cNvSpPr>
          <p:nvPr/>
        </p:nvSpPr>
        <p:spPr bwMode="auto">
          <a:xfrm>
            <a:off x="2000250" y="1647825"/>
            <a:ext cx="9731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525"/>
              </a:lnSpc>
              <a:spcBef>
                <a:spcPts val="75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Delincuencia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63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organizada –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38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tráfico de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38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armas.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</p:txBody>
      </p:sp>
      <p:sp>
        <p:nvSpPr>
          <p:cNvPr id="5148" name="object 18"/>
          <p:cNvSpPr txBox="1">
            <a:spLocks noChangeArrowheads="1"/>
          </p:cNvSpPr>
          <p:nvPr/>
        </p:nvSpPr>
        <p:spPr bwMode="auto">
          <a:xfrm>
            <a:off x="5922963" y="1647825"/>
            <a:ext cx="1184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16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525"/>
              </a:lnSpc>
              <a:spcBef>
                <a:spcPts val="75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Tráfico de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63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estupefacientes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38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en pequeñas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38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cantidades.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</p:txBody>
      </p:sp>
      <p:sp>
        <p:nvSpPr>
          <p:cNvPr id="5149" name="object 17"/>
          <p:cNvSpPr txBox="1">
            <a:spLocks noChangeArrowheads="1"/>
          </p:cNvSpPr>
          <p:nvPr/>
        </p:nvSpPr>
        <p:spPr bwMode="auto">
          <a:xfrm>
            <a:off x="428625" y="1746250"/>
            <a:ext cx="115728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794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525"/>
              </a:lnSpc>
              <a:spcBef>
                <a:spcPts val="75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Bandas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63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delincuenciales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ts val="1538"/>
              </a:lnSpc>
              <a:spcBef>
                <a:spcPct val="0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locales.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</p:txBody>
      </p:sp>
      <p:sp>
        <p:nvSpPr>
          <p:cNvPr id="5150" name="object 16"/>
          <p:cNvSpPr txBox="1">
            <a:spLocks noChangeArrowheads="1"/>
          </p:cNvSpPr>
          <p:nvPr/>
        </p:nvSpPr>
        <p:spPr bwMode="auto">
          <a:xfrm>
            <a:off x="4318000" y="1806575"/>
            <a:ext cx="11795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6033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525"/>
              </a:lnSpc>
              <a:spcBef>
                <a:spcPts val="75"/>
              </a:spcBef>
              <a:buFontTx/>
              <a:buNone/>
            </a:pPr>
            <a:r>
              <a:rPr lang="es-EC" altLang="es-EC" sz="2100" b="1" baseline="2000">
                <a:ea typeface="Calibri" pitchFamily="34" charset="0"/>
                <a:cs typeface="Calibri" pitchFamily="34" charset="0"/>
              </a:rPr>
              <a:t>Mercados informales</a:t>
            </a:r>
            <a:r>
              <a:rPr lang="es-EC" altLang="es-EC" sz="1400" b="1">
                <a:ea typeface="Calibri" pitchFamily="34" charset="0"/>
                <a:cs typeface="Calibri" pitchFamily="34" charset="0"/>
              </a:rPr>
              <a:t>.</a:t>
            </a:r>
            <a:endParaRPr lang="es-EC" altLang="es-EC" sz="1400"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86663" y="1955800"/>
            <a:ext cx="1006475" cy="177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defRPr/>
            </a:pPr>
            <a:r>
              <a:rPr b="1" spc="4" baseline="2275" dirty="0">
                <a:latin typeface="Calibri"/>
                <a:cs typeface="Calibri"/>
              </a:rPr>
              <a:t>M</a:t>
            </a:r>
            <a:r>
              <a:rPr b="1" spc="-4" baseline="2275" dirty="0">
                <a:latin typeface="Calibri"/>
                <a:cs typeface="Calibri"/>
              </a:rPr>
              <a:t>i</a:t>
            </a:r>
            <a:r>
              <a:rPr b="1" baseline="2275" dirty="0">
                <a:latin typeface="Calibri"/>
                <a:cs typeface="Calibri"/>
              </a:rPr>
              <a:t>c</a:t>
            </a:r>
            <a:r>
              <a:rPr b="1" spc="-14" baseline="2275" dirty="0">
                <a:latin typeface="Calibri"/>
                <a:cs typeface="Calibri"/>
              </a:rPr>
              <a:t>r</a:t>
            </a:r>
            <a:r>
              <a:rPr b="1" baseline="2275" dirty="0">
                <a:latin typeface="Calibri"/>
                <a:cs typeface="Calibri"/>
              </a:rPr>
              <a:t>o</a:t>
            </a:r>
            <a:r>
              <a:rPr b="1" spc="-25" baseline="2275" dirty="0">
                <a:latin typeface="Calibri"/>
                <a:cs typeface="Calibri"/>
              </a:rPr>
              <a:t>e</a:t>
            </a:r>
            <a:r>
              <a:rPr b="1" baseline="2275" dirty="0">
                <a:latin typeface="Calibri"/>
                <a:cs typeface="Calibri"/>
              </a:rPr>
              <a:t>x</a:t>
            </a:r>
            <a:r>
              <a:rPr b="1" spc="-4" baseline="2275" dirty="0">
                <a:latin typeface="Calibri"/>
                <a:cs typeface="Calibri"/>
              </a:rPr>
              <a:t>t</a:t>
            </a:r>
            <a:r>
              <a:rPr b="1" baseline="2275" dirty="0">
                <a:latin typeface="Calibri"/>
                <a:cs typeface="Calibri"/>
              </a:rPr>
              <a:t>o</a:t>
            </a:r>
            <a:r>
              <a:rPr b="1" spc="-14" baseline="2275" dirty="0">
                <a:latin typeface="Calibri"/>
                <a:cs typeface="Calibri"/>
              </a:rPr>
              <a:t>r</a:t>
            </a:r>
            <a:r>
              <a:rPr b="1" baseline="2275" dirty="0">
                <a:latin typeface="Calibri"/>
                <a:cs typeface="Calibri"/>
              </a:rPr>
              <a:t>s</a:t>
            </a:r>
            <a:r>
              <a:rPr b="1" spc="-4" baseline="2275" dirty="0">
                <a:latin typeface="Calibri"/>
                <a:cs typeface="Calibri"/>
              </a:rPr>
              <a:t>i</a:t>
            </a:r>
            <a:r>
              <a:rPr b="1" baseline="2275" dirty="0">
                <a:latin typeface="Calibri"/>
                <a:cs typeface="Calibri"/>
              </a:rPr>
              <a:t>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52" name="object 14"/>
          <p:cNvSpPr txBox="1">
            <a:spLocks noChangeArrowheads="1"/>
          </p:cNvSpPr>
          <p:nvPr/>
        </p:nvSpPr>
        <p:spPr bwMode="auto">
          <a:xfrm>
            <a:off x="7165975" y="3594366"/>
            <a:ext cx="1127125" cy="41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325"/>
              </a:lnSpc>
              <a:spcBef>
                <a:spcPts val="63"/>
              </a:spcBef>
              <a:buFontTx/>
              <a:buNone/>
            </a:pPr>
            <a:r>
              <a:rPr lang="es-EC" altLang="es-EC" sz="2400" b="1" baseline="2000" dirty="0" smtClean="0">
                <a:ea typeface="Calibri" pitchFamily="34" charset="0"/>
                <a:cs typeface="Calibri" pitchFamily="34" charset="0"/>
              </a:rPr>
              <a:t>CULTURA DE LEGALIDAD</a:t>
            </a:r>
            <a:endParaRPr lang="es-EC" altLang="es-EC" sz="16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6738" y="5280620"/>
            <a:ext cx="1376362" cy="342900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defRPr/>
            </a:pPr>
            <a:r>
              <a:rPr lang="es-EC" sz="2800" b="1" spc="9" baseline="2275" smtClean="0">
                <a:latin typeface="Calibri"/>
                <a:cs typeface="Calibri"/>
              </a:rPr>
              <a:t>corrupción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388" y="5363170"/>
            <a:ext cx="1196975" cy="260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defRPr/>
            </a:pPr>
            <a:r>
              <a:rPr sz="2800" b="1" spc="9" baseline="2275" dirty="0" err="1" smtClean="0">
                <a:latin typeface="Calibri"/>
                <a:cs typeface="Calibri"/>
              </a:rPr>
              <a:t>P</a:t>
            </a:r>
            <a:r>
              <a:rPr sz="2800" b="1" spc="-19" baseline="2275" dirty="0" err="1" smtClean="0">
                <a:latin typeface="Calibri"/>
                <a:cs typeface="Calibri"/>
              </a:rPr>
              <a:t>r</a:t>
            </a:r>
            <a:r>
              <a:rPr sz="2800" b="1" baseline="2275" dirty="0" err="1" smtClean="0">
                <a:latin typeface="Calibri"/>
                <a:cs typeface="Calibri"/>
              </a:rPr>
              <a:t>o</a:t>
            </a:r>
            <a:r>
              <a:rPr sz="2800" b="1" spc="-19" baseline="2275" dirty="0" err="1" smtClean="0">
                <a:latin typeface="Calibri"/>
                <a:cs typeface="Calibri"/>
              </a:rPr>
              <a:t>s</a:t>
            </a:r>
            <a:r>
              <a:rPr sz="2800" b="1" spc="-9" baseline="2275" dirty="0" err="1" smtClean="0">
                <a:latin typeface="Calibri"/>
                <a:cs typeface="Calibri"/>
              </a:rPr>
              <a:t>t</a:t>
            </a:r>
            <a:r>
              <a:rPr sz="2800" b="1" spc="-4" baseline="2275" dirty="0" err="1" smtClean="0">
                <a:latin typeface="Calibri"/>
                <a:cs typeface="Calibri"/>
              </a:rPr>
              <a:t>i</a:t>
            </a:r>
            <a:r>
              <a:rPr sz="2800" b="1" spc="-9" baseline="2275" dirty="0" err="1" smtClean="0">
                <a:latin typeface="Calibri"/>
                <a:cs typeface="Calibri"/>
              </a:rPr>
              <a:t>t</a:t>
            </a:r>
            <a:r>
              <a:rPr sz="2800" b="1" spc="4" baseline="2275" dirty="0" err="1" smtClean="0">
                <a:latin typeface="Calibri"/>
                <a:cs typeface="Calibri"/>
              </a:rPr>
              <a:t>u</a:t>
            </a:r>
            <a:r>
              <a:rPr sz="2800" b="1" baseline="2275" dirty="0" err="1" smtClean="0">
                <a:latin typeface="Calibri"/>
                <a:cs typeface="Calibri"/>
              </a:rPr>
              <a:t>c</a:t>
            </a:r>
            <a:r>
              <a:rPr sz="2800" b="1" spc="-4" baseline="2275" dirty="0" err="1" smtClean="0">
                <a:latin typeface="Calibri"/>
                <a:cs typeface="Calibri"/>
              </a:rPr>
              <a:t>i</a:t>
            </a:r>
            <a:r>
              <a:rPr sz="2800" b="1" baseline="2275" dirty="0" err="1" smtClean="0">
                <a:latin typeface="Calibri"/>
                <a:cs typeface="Calibri"/>
              </a:rPr>
              <a:t>ó</a:t>
            </a:r>
            <a:r>
              <a:rPr lang="es-EC" sz="2800" b="1" spc="4" baseline="2275" dirty="0" smtClean="0">
                <a:latin typeface="Calibri"/>
                <a:cs typeface="Calibri"/>
              </a:rPr>
              <a:t>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6875" y="5304432"/>
            <a:ext cx="1406525" cy="2587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defRPr/>
            </a:pPr>
            <a:r>
              <a:rPr lang="es-EC" sz="2800" b="1" spc="9" baseline="2275" dirty="0" smtClean="0">
                <a:latin typeface="Calibri"/>
                <a:cs typeface="Calibri"/>
              </a:rPr>
              <a:t>Uso de la</a:t>
            </a:r>
            <a:r>
              <a:rPr lang="es-EC" sz="2800" b="1" spc="9" dirty="0" smtClean="0">
                <a:latin typeface="Calibri"/>
                <a:cs typeface="Calibri"/>
              </a:rPr>
              <a:t> </a:t>
            </a:r>
            <a:r>
              <a:rPr lang="es-EC" sz="2800" b="1" spc="9" baseline="2275" dirty="0" smtClean="0">
                <a:latin typeface="Calibri"/>
                <a:cs typeface="Calibri"/>
              </a:rPr>
              <a:t>Tecnología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0763" y="5375870"/>
            <a:ext cx="1298575" cy="177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defRPr/>
            </a:pPr>
            <a:r>
              <a:rPr lang="es-EC" sz="2800" b="1" spc="9" baseline="2275" dirty="0" smtClean="0">
                <a:latin typeface="Calibri"/>
                <a:cs typeface="Calibri"/>
              </a:rPr>
              <a:t>Porte y Tenencia </a:t>
            </a:r>
            <a:r>
              <a:rPr lang="es-EC" sz="2800" b="1" spc="9" baseline="2275" dirty="0">
                <a:latin typeface="Calibri"/>
                <a:cs typeface="Calibri"/>
              </a:rPr>
              <a:t>de armas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2" name="object 9"/>
          <p:cNvSpPr txBox="1"/>
          <p:nvPr/>
        </p:nvSpPr>
        <p:spPr>
          <a:xfrm>
            <a:off x="5216525" y="5088532"/>
            <a:ext cx="1300163" cy="177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defRPr/>
            </a:pPr>
            <a:r>
              <a:rPr lang="es-EC" sz="2800" b="1" spc="9" baseline="2275" dirty="0">
                <a:latin typeface="Calibri"/>
                <a:cs typeface="Calibri"/>
              </a:rPr>
              <a:t>Consumo de alcohol y droga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165" name="52 Rectángulo"/>
          <p:cNvSpPr>
            <a:spLocks noChangeArrowheads="1"/>
          </p:cNvSpPr>
          <p:nvPr/>
        </p:nvSpPr>
        <p:spPr bwMode="auto">
          <a:xfrm>
            <a:off x="179388" y="3276649"/>
            <a:ext cx="6678612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30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ts val="1500"/>
              </a:spcBef>
              <a:buFontTx/>
              <a:buNone/>
            </a:pPr>
            <a:r>
              <a:rPr lang="es-EC" altLang="es-EC" sz="2800" b="1" dirty="0">
                <a:ea typeface="Calibri" pitchFamily="34" charset="0"/>
                <a:cs typeface="Calibri" pitchFamily="34" charset="0"/>
              </a:rPr>
              <a:t>“</a:t>
            </a:r>
            <a:r>
              <a:rPr lang="es-EC" altLang="es-EC" sz="2800" b="1" i="1" dirty="0">
                <a:ea typeface="Calibri" pitchFamily="34" charset="0"/>
                <a:cs typeface="Calibri" pitchFamily="34" charset="0"/>
              </a:rPr>
              <a:t>Fenómenos sociales con incidencia en la </a:t>
            </a:r>
            <a:r>
              <a:rPr lang="es-EC" altLang="es-EC" sz="4000" b="1" i="1" baseline="2000" dirty="0" smtClean="0">
                <a:ea typeface="Calibri" pitchFamily="34" charset="0"/>
                <a:cs typeface="Calibri" pitchFamily="34" charset="0"/>
              </a:rPr>
              <a:t>seguridad”</a:t>
            </a:r>
            <a:endParaRPr lang="es-EC" altLang="es-EC" sz="28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39" name="object 45"/>
          <p:cNvSpPr>
            <a:spLocks/>
          </p:cNvSpPr>
          <p:nvPr/>
        </p:nvSpPr>
        <p:spPr bwMode="auto">
          <a:xfrm>
            <a:off x="3298193" y="4603465"/>
            <a:ext cx="1692000" cy="1692000"/>
          </a:xfrm>
          <a:custGeom>
            <a:avLst/>
            <a:gdLst>
              <a:gd name="T0" fmla="*/ 2858 w 1728089"/>
              <a:gd name="T1" fmla="*/ 795401 h 1727962"/>
              <a:gd name="T2" fmla="*/ 25033 w 1728089"/>
              <a:gd name="T3" fmla="*/ 658249 h 1727962"/>
              <a:gd name="T4" fmla="*/ 67691 w 1728089"/>
              <a:gd name="T5" fmla="*/ 529205 h 1727962"/>
              <a:gd name="T6" fmla="*/ 129056 w 1728089"/>
              <a:gd name="T7" fmla="*/ 410058 h 1727962"/>
              <a:gd name="T8" fmla="*/ 207353 w 1728089"/>
              <a:gd name="T9" fmla="*/ 302587 h 1727962"/>
              <a:gd name="T10" fmla="*/ 300812 w 1728089"/>
              <a:gd name="T11" fmla="*/ 208581 h 1727962"/>
              <a:gd name="T12" fmla="*/ 407658 w 1728089"/>
              <a:gd name="T13" fmla="*/ 129822 h 1727962"/>
              <a:gd name="T14" fmla="*/ 526118 w 1728089"/>
              <a:gd name="T15" fmla="*/ 68094 h 1727962"/>
              <a:gd name="T16" fmla="*/ 654418 w 1728089"/>
              <a:gd name="T17" fmla="*/ 25182 h 1727962"/>
              <a:gd name="T18" fmla="*/ 790788 w 1728089"/>
              <a:gd name="T19" fmla="*/ 2870 h 1727962"/>
              <a:gd name="T20" fmla="*/ 932082 w 1728089"/>
              <a:gd name="T21" fmla="*/ 2870 h 1727962"/>
              <a:gd name="T22" fmla="*/ 1068421 w 1728089"/>
              <a:gd name="T23" fmla="*/ 25182 h 1727962"/>
              <a:gd name="T24" fmla="*/ 1196697 w 1728089"/>
              <a:gd name="T25" fmla="*/ 68094 h 1727962"/>
              <a:gd name="T26" fmla="*/ 1315138 w 1728089"/>
              <a:gd name="T27" fmla="*/ 129822 h 1727962"/>
              <a:gd name="T28" fmla="*/ 1421970 w 1728089"/>
              <a:gd name="T29" fmla="*/ 208581 h 1727962"/>
              <a:gd name="T30" fmla="*/ 1515419 w 1728089"/>
              <a:gd name="T31" fmla="*/ 302587 h 1727962"/>
              <a:gd name="T32" fmla="*/ 1593710 w 1728089"/>
              <a:gd name="T33" fmla="*/ 410058 h 1727962"/>
              <a:gd name="T34" fmla="*/ 1655071 w 1728089"/>
              <a:gd name="T35" fmla="*/ 529205 h 1727962"/>
              <a:gd name="T36" fmla="*/ 1697728 w 1728089"/>
              <a:gd name="T37" fmla="*/ 658249 h 1727962"/>
              <a:gd name="T38" fmla="*/ 1719905 w 1728089"/>
              <a:gd name="T39" fmla="*/ 795401 h 1727962"/>
              <a:gd name="T40" fmla="*/ 1719905 w 1728089"/>
              <a:gd name="T41" fmla="*/ 937522 h 1727962"/>
              <a:gd name="T42" fmla="*/ 1697728 w 1728089"/>
              <a:gd name="T43" fmla="*/ 1074673 h 1727962"/>
              <a:gd name="T44" fmla="*/ 1655071 w 1728089"/>
              <a:gd name="T45" fmla="*/ 1203718 h 1727962"/>
              <a:gd name="T46" fmla="*/ 1593710 w 1728089"/>
              <a:gd name="T47" fmla="*/ 1322866 h 1727962"/>
              <a:gd name="T48" fmla="*/ 1515419 w 1728089"/>
              <a:gd name="T49" fmla="*/ 1430335 h 1727962"/>
              <a:gd name="T50" fmla="*/ 1421970 w 1728089"/>
              <a:gd name="T51" fmla="*/ 1524343 h 1727962"/>
              <a:gd name="T52" fmla="*/ 1315138 w 1728089"/>
              <a:gd name="T53" fmla="*/ 1603101 h 1727962"/>
              <a:gd name="T54" fmla="*/ 1196697 w 1728089"/>
              <a:gd name="T55" fmla="*/ 1664829 h 1727962"/>
              <a:gd name="T56" fmla="*/ 1068421 w 1728089"/>
              <a:gd name="T57" fmla="*/ 1707741 h 1727962"/>
              <a:gd name="T58" fmla="*/ 932082 w 1728089"/>
              <a:gd name="T59" fmla="*/ 1730051 h 1727962"/>
              <a:gd name="T60" fmla="*/ 790788 w 1728089"/>
              <a:gd name="T61" fmla="*/ 1730051 h 1727962"/>
              <a:gd name="T62" fmla="*/ 654418 w 1728089"/>
              <a:gd name="T63" fmla="*/ 1707741 h 1727962"/>
              <a:gd name="T64" fmla="*/ 526118 w 1728089"/>
              <a:gd name="T65" fmla="*/ 1664829 h 1727962"/>
              <a:gd name="T66" fmla="*/ 407658 w 1728089"/>
              <a:gd name="T67" fmla="*/ 1603101 h 1727962"/>
              <a:gd name="T68" fmla="*/ 300812 w 1728089"/>
              <a:gd name="T69" fmla="*/ 1524343 h 1727962"/>
              <a:gd name="T70" fmla="*/ 207353 w 1728089"/>
              <a:gd name="T71" fmla="*/ 1430335 h 1727962"/>
              <a:gd name="T72" fmla="*/ 129056 w 1728089"/>
              <a:gd name="T73" fmla="*/ 1322866 h 1727962"/>
              <a:gd name="T74" fmla="*/ 67691 w 1728089"/>
              <a:gd name="T75" fmla="*/ 1203718 h 1727962"/>
              <a:gd name="T76" fmla="*/ 25033 w 1728089"/>
              <a:gd name="T77" fmla="*/ 1074673 h 1727962"/>
              <a:gd name="T78" fmla="*/ 2858 w 1728089"/>
              <a:gd name="T79" fmla="*/ 937522 h 17279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28089" h="1727962">
                <a:moveTo>
                  <a:pt x="0" y="863981"/>
                </a:moveTo>
                <a:lnTo>
                  <a:pt x="2864" y="793124"/>
                </a:lnTo>
                <a:lnTo>
                  <a:pt x="11308" y="723844"/>
                </a:lnTo>
                <a:lnTo>
                  <a:pt x="25111" y="656364"/>
                </a:lnTo>
                <a:lnTo>
                  <a:pt x="44049" y="590905"/>
                </a:lnTo>
                <a:lnTo>
                  <a:pt x="67901" y="527690"/>
                </a:lnTo>
                <a:lnTo>
                  <a:pt x="96444" y="466942"/>
                </a:lnTo>
                <a:lnTo>
                  <a:pt x="129455" y="408883"/>
                </a:lnTo>
                <a:lnTo>
                  <a:pt x="166713" y="353735"/>
                </a:lnTo>
                <a:lnTo>
                  <a:pt x="207995" y="301721"/>
                </a:lnTo>
                <a:lnTo>
                  <a:pt x="253079" y="253063"/>
                </a:lnTo>
                <a:lnTo>
                  <a:pt x="301742" y="207983"/>
                </a:lnTo>
                <a:lnTo>
                  <a:pt x="353763" y="166705"/>
                </a:lnTo>
                <a:lnTo>
                  <a:pt x="408918" y="129450"/>
                </a:lnTo>
                <a:lnTo>
                  <a:pt x="466986" y="96440"/>
                </a:lnTo>
                <a:lnTo>
                  <a:pt x="527744" y="67899"/>
                </a:lnTo>
                <a:lnTo>
                  <a:pt x="590970" y="44048"/>
                </a:lnTo>
                <a:lnTo>
                  <a:pt x="656442" y="25110"/>
                </a:lnTo>
                <a:lnTo>
                  <a:pt x="723937" y="11308"/>
                </a:lnTo>
                <a:lnTo>
                  <a:pt x="793233" y="2864"/>
                </a:lnTo>
                <a:lnTo>
                  <a:pt x="864108" y="0"/>
                </a:lnTo>
                <a:lnTo>
                  <a:pt x="934964" y="2864"/>
                </a:lnTo>
                <a:lnTo>
                  <a:pt x="1004244" y="11308"/>
                </a:lnTo>
                <a:lnTo>
                  <a:pt x="1071724" y="25110"/>
                </a:lnTo>
                <a:lnTo>
                  <a:pt x="1137183" y="44048"/>
                </a:lnTo>
                <a:lnTo>
                  <a:pt x="1200398" y="67899"/>
                </a:lnTo>
                <a:lnTo>
                  <a:pt x="1261146" y="96440"/>
                </a:lnTo>
                <a:lnTo>
                  <a:pt x="1319205" y="129450"/>
                </a:lnTo>
                <a:lnTo>
                  <a:pt x="1374353" y="166705"/>
                </a:lnTo>
                <a:lnTo>
                  <a:pt x="1426367" y="207983"/>
                </a:lnTo>
                <a:lnTo>
                  <a:pt x="1475025" y="253063"/>
                </a:lnTo>
                <a:lnTo>
                  <a:pt x="1520105" y="301721"/>
                </a:lnTo>
                <a:lnTo>
                  <a:pt x="1561383" y="353735"/>
                </a:lnTo>
                <a:lnTo>
                  <a:pt x="1598638" y="408883"/>
                </a:lnTo>
                <a:lnTo>
                  <a:pt x="1631648" y="466942"/>
                </a:lnTo>
                <a:lnTo>
                  <a:pt x="1660189" y="527690"/>
                </a:lnTo>
                <a:lnTo>
                  <a:pt x="1684040" y="590905"/>
                </a:lnTo>
                <a:lnTo>
                  <a:pt x="1702978" y="656364"/>
                </a:lnTo>
                <a:lnTo>
                  <a:pt x="1716780" y="723844"/>
                </a:lnTo>
                <a:lnTo>
                  <a:pt x="1725224" y="793124"/>
                </a:lnTo>
                <a:lnTo>
                  <a:pt x="1728089" y="863981"/>
                </a:lnTo>
                <a:lnTo>
                  <a:pt x="1725224" y="934837"/>
                </a:lnTo>
                <a:lnTo>
                  <a:pt x="1716780" y="1004117"/>
                </a:lnTo>
                <a:lnTo>
                  <a:pt x="1702978" y="1071597"/>
                </a:lnTo>
                <a:lnTo>
                  <a:pt x="1684040" y="1137056"/>
                </a:lnTo>
                <a:lnTo>
                  <a:pt x="1660189" y="1200271"/>
                </a:lnTo>
                <a:lnTo>
                  <a:pt x="1631648" y="1261019"/>
                </a:lnTo>
                <a:lnTo>
                  <a:pt x="1598638" y="1319078"/>
                </a:lnTo>
                <a:lnTo>
                  <a:pt x="1561383" y="1374226"/>
                </a:lnTo>
                <a:lnTo>
                  <a:pt x="1520105" y="1426240"/>
                </a:lnTo>
                <a:lnTo>
                  <a:pt x="1475025" y="1474898"/>
                </a:lnTo>
                <a:lnTo>
                  <a:pt x="1426367" y="1519978"/>
                </a:lnTo>
                <a:lnTo>
                  <a:pt x="1374353" y="1561256"/>
                </a:lnTo>
                <a:lnTo>
                  <a:pt x="1319205" y="1598511"/>
                </a:lnTo>
                <a:lnTo>
                  <a:pt x="1261146" y="1631521"/>
                </a:lnTo>
                <a:lnTo>
                  <a:pt x="1200398" y="1660062"/>
                </a:lnTo>
                <a:lnTo>
                  <a:pt x="1137183" y="1683913"/>
                </a:lnTo>
                <a:lnTo>
                  <a:pt x="1071724" y="1702851"/>
                </a:lnTo>
                <a:lnTo>
                  <a:pt x="1004244" y="1716653"/>
                </a:lnTo>
                <a:lnTo>
                  <a:pt x="934964" y="1725097"/>
                </a:lnTo>
                <a:lnTo>
                  <a:pt x="864108" y="1727962"/>
                </a:lnTo>
                <a:lnTo>
                  <a:pt x="793233" y="1725097"/>
                </a:lnTo>
                <a:lnTo>
                  <a:pt x="723937" y="1716653"/>
                </a:lnTo>
                <a:lnTo>
                  <a:pt x="656442" y="1702851"/>
                </a:lnTo>
                <a:lnTo>
                  <a:pt x="590970" y="1683913"/>
                </a:lnTo>
                <a:lnTo>
                  <a:pt x="527744" y="1660062"/>
                </a:lnTo>
                <a:lnTo>
                  <a:pt x="466986" y="1631521"/>
                </a:lnTo>
                <a:lnTo>
                  <a:pt x="408918" y="1598511"/>
                </a:lnTo>
                <a:lnTo>
                  <a:pt x="353763" y="1561256"/>
                </a:lnTo>
                <a:lnTo>
                  <a:pt x="301742" y="1519978"/>
                </a:lnTo>
                <a:lnTo>
                  <a:pt x="253079" y="1474898"/>
                </a:lnTo>
                <a:lnTo>
                  <a:pt x="207995" y="1426240"/>
                </a:lnTo>
                <a:lnTo>
                  <a:pt x="166713" y="1374226"/>
                </a:lnTo>
                <a:lnTo>
                  <a:pt x="129455" y="1319078"/>
                </a:lnTo>
                <a:lnTo>
                  <a:pt x="96444" y="1261019"/>
                </a:lnTo>
                <a:lnTo>
                  <a:pt x="67901" y="1200271"/>
                </a:lnTo>
                <a:lnTo>
                  <a:pt x="44049" y="1137056"/>
                </a:lnTo>
                <a:lnTo>
                  <a:pt x="25111" y="1071597"/>
                </a:lnTo>
                <a:lnTo>
                  <a:pt x="11308" y="1004117"/>
                </a:lnTo>
                <a:lnTo>
                  <a:pt x="2864" y="934837"/>
                </a:lnTo>
                <a:lnTo>
                  <a:pt x="0" y="86398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C"/>
          </a:p>
        </p:txBody>
      </p:sp>
      <p:pic>
        <p:nvPicPr>
          <p:cNvPr id="41" name="4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000" b="0" spc="-187" dirty="0">
                <a:latin typeface="Arial Black" panose="020B0A04020102020204" pitchFamily="34" charset="0"/>
                <a:cs typeface="Times New Roman"/>
              </a:rPr>
              <a:t>V</a:t>
            </a:r>
            <a:r>
              <a:rPr lang="es-EC" sz="2000" b="0" dirty="0">
                <a:latin typeface="Arial Black" panose="020B0A04020102020204" pitchFamily="34" charset="0"/>
                <a:cs typeface="Times New Roman"/>
              </a:rPr>
              <a:t>a</a:t>
            </a:r>
            <a:r>
              <a:rPr lang="es-EC" sz="2000" b="0" spc="9" dirty="0">
                <a:latin typeface="Arial Black" panose="020B0A04020102020204" pitchFamily="34" charset="0"/>
                <a:cs typeface="Times New Roman"/>
              </a:rPr>
              <a:t>r</a:t>
            </a:r>
            <a:r>
              <a:rPr lang="es-EC" sz="2000" b="0" dirty="0">
                <a:latin typeface="Arial Black" panose="020B0A04020102020204" pitchFamily="34" charset="0"/>
                <a:cs typeface="Times New Roman"/>
              </a:rPr>
              <a:t>ia</a:t>
            </a:r>
            <a:r>
              <a:rPr lang="es-EC" sz="2000" b="0" spc="9" dirty="0">
                <a:latin typeface="Arial Black" panose="020B0A04020102020204" pitchFamily="34" charset="0"/>
                <a:cs typeface="Times New Roman"/>
              </a:rPr>
              <a:t>b</a:t>
            </a:r>
            <a:r>
              <a:rPr lang="es-EC" sz="2000" b="0" dirty="0">
                <a:latin typeface="Arial Black" panose="020B0A04020102020204" pitchFamily="34" charset="0"/>
                <a:cs typeface="Times New Roman"/>
              </a:rPr>
              <a:t>les</a:t>
            </a:r>
            <a:r>
              <a:rPr lang="es-EC" sz="2000" b="0" spc="183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lang="es-EC" sz="2000" b="0" spc="9" dirty="0">
                <a:latin typeface="Arial Black" panose="020B0A04020102020204" pitchFamily="34" charset="0"/>
                <a:cs typeface="Times New Roman"/>
              </a:rPr>
              <a:t>qu</a:t>
            </a:r>
            <a:r>
              <a:rPr lang="es-EC" sz="2000" b="0" dirty="0">
                <a:latin typeface="Arial Black" panose="020B0A04020102020204" pitchFamily="34" charset="0"/>
                <a:cs typeface="Times New Roman"/>
              </a:rPr>
              <a:t>e</a:t>
            </a:r>
            <a:r>
              <a:rPr lang="es-EC" sz="2000" b="0" spc="152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lang="es-EC" sz="2000" b="0" dirty="0">
                <a:latin typeface="Arial Black" panose="020B0A04020102020204" pitchFamily="34" charset="0"/>
                <a:cs typeface="Times New Roman"/>
              </a:rPr>
              <a:t>i</a:t>
            </a:r>
            <a:r>
              <a:rPr lang="es-EC" sz="2000" b="0" spc="9" dirty="0">
                <a:latin typeface="Arial Black" panose="020B0A04020102020204" pitchFamily="34" charset="0"/>
                <a:cs typeface="Times New Roman"/>
              </a:rPr>
              <a:t>n</a:t>
            </a:r>
            <a:r>
              <a:rPr lang="es-EC" sz="2000" b="0" dirty="0">
                <a:latin typeface="Arial Black" panose="020B0A04020102020204" pitchFamily="34" charset="0"/>
                <a:cs typeface="Times New Roman"/>
              </a:rPr>
              <a:t>flu</a:t>
            </a:r>
            <a:r>
              <a:rPr lang="es-EC" sz="2000" b="0" spc="-68" dirty="0">
                <a:latin typeface="Arial Black" panose="020B0A04020102020204" pitchFamily="34" charset="0"/>
                <a:cs typeface="Times New Roman"/>
              </a:rPr>
              <a:t>y</a:t>
            </a:r>
            <a:r>
              <a:rPr lang="es-EC" sz="2000" b="0" dirty="0">
                <a:latin typeface="Arial Black" panose="020B0A04020102020204" pitchFamily="34" charset="0"/>
                <a:cs typeface="Times New Roman"/>
              </a:rPr>
              <a:t>en en la seguridad ciudadana</a:t>
            </a:r>
            <a:endParaRPr lang="es-EC" sz="2000" b="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361651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C" sz="2400" b="1" dirty="0" smtClean="0"/>
              <a:t>Fundamentos de los análisis de criminalidad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s-EC" sz="2200" b="1" dirty="0" smtClean="0"/>
              <a:t>Datos – Información – Conocimiento – Correlaciones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C" sz="2200" b="1" dirty="0"/>
              <a:t>	</a:t>
            </a:r>
            <a:r>
              <a:rPr lang="es-EC" sz="2200" b="1" dirty="0" smtClean="0"/>
              <a:t>Análisis criminal administrativo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C" sz="2200" b="1" dirty="0" smtClean="0"/>
              <a:t>	</a:t>
            </a:r>
            <a:r>
              <a:rPr lang="es-EC" sz="2200" b="1" dirty="0" smtClean="0">
                <a:solidFill>
                  <a:srgbClr val="FF0000"/>
                </a:solidFill>
              </a:rPr>
              <a:t>Características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C" sz="2200" b="1" dirty="0">
                <a:solidFill>
                  <a:srgbClr val="FF0000"/>
                </a:solidFill>
              </a:rPr>
              <a:t>	</a:t>
            </a:r>
            <a:r>
              <a:rPr lang="es-EC" sz="2200" b="1" dirty="0" smtClean="0">
                <a:solidFill>
                  <a:srgbClr val="FF0000"/>
                </a:solidFill>
              </a:rPr>
              <a:t>(evaluar viabilidad de proyectos)</a:t>
            </a:r>
            <a:endParaRPr lang="es-EC" sz="2200" b="1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C" sz="2200" b="1" dirty="0"/>
              <a:t>	</a:t>
            </a:r>
            <a:r>
              <a:rPr lang="es-EC" sz="2200" b="1" dirty="0" smtClean="0"/>
              <a:t>Análisis criminal operativo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C" sz="2200" b="1" dirty="0" smtClean="0"/>
              <a:t>	</a:t>
            </a:r>
            <a:r>
              <a:rPr lang="es-EC" sz="2200" b="1" dirty="0" smtClean="0">
                <a:solidFill>
                  <a:srgbClr val="FF0000"/>
                </a:solidFill>
              </a:rPr>
              <a:t>estrategias – despliegue – uso de recursos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C" sz="2200" b="1" dirty="0">
                <a:solidFill>
                  <a:srgbClr val="FF0000"/>
                </a:solidFill>
              </a:rPr>
              <a:t>	</a:t>
            </a:r>
            <a:r>
              <a:rPr lang="es-EC" sz="2200" b="1" dirty="0" smtClean="0">
                <a:solidFill>
                  <a:srgbClr val="FF0000"/>
                </a:solidFill>
              </a:rPr>
              <a:t>(turnos de servicio, capturas)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C" sz="2200" b="1" dirty="0"/>
              <a:t>	</a:t>
            </a:r>
            <a:r>
              <a:rPr lang="es-EC" sz="2200" b="1" dirty="0" smtClean="0"/>
              <a:t>Análisis criminal estratégico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C" sz="2200" b="1" dirty="0"/>
              <a:t>	</a:t>
            </a:r>
            <a:r>
              <a:rPr lang="es-EC" sz="2200" b="1" dirty="0">
                <a:solidFill>
                  <a:srgbClr val="FF0000"/>
                </a:solidFill>
              </a:rPr>
              <a:t>T</a:t>
            </a:r>
            <a:r>
              <a:rPr lang="es-EC" sz="2200" b="1" dirty="0" smtClean="0">
                <a:solidFill>
                  <a:srgbClr val="FF0000"/>
                </a:solidFill>
              </a:rPr>
              <a:t>endencia – patrones de comportamiento - causa – efecto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C" sz="2200" b="1" dirty="0">
                <a:solidFill>
                  <a:srgbClr val="FF0000"/>
                </a:solidFill>
              </a:rPr>
              <a:t>	</a:t>
            </a:r>
            <a:r>
              <a:rPr lang="es-EC" sz="2200" b="1" dirty="0" smtClean="0">
                <a:solidFill>
                  <a:srgbClr val="FF0000"/>
                </a:solidFill>
              </a:rPr>
              <a:t>(diseño de políticas)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C" sz="2200" b="1" dirty="0"/>
              <a:t>	</a:t>
            </a:r>
            <a:r>
              <a:rPr lang="es-EC" sz="2200" b="1" dirty="0" smtClean="0"/>
              <a:t>Análisis criminal de inteligencia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C" sz="2200" b="1" dirty="0"/>
              <a:t>	</a:t>
            </a:r>
            <a:r>
              <a:rPr lang="es-EC" sz="2200" b="1" dirty="0">
                <a:solidFill>
                  <a:srgbClr val="FF0000"/>
                </a:solidFill>
              </a:rPr>
              <a:t>R</a:t>
            </a:r>
            <a:r>
              <a:rPr lang="es-EC" sz="2200" b="1" dirty="0" smtClean="0">
                <a:solidFill>
                  <a:srgbClr val="FF0000"/>
                </a:solidFill>
              </a:rPr>
              <a:t>elacionamientos personas – hechos - organizaciones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C" sz="2200" b="1" dirty="0">
                <a:solidFill>
                  <a:srgbClr val="FF0000"/>
                </a:solidFill>
              </a:rPr>
              <a:t>	</a:t>
            </a:r>
            <a:r>
              <a:rPr lang="es-EC" sz="2200" b="1" dirty="0" smtClean="0">
                <a:solidFill>
                  <a:srgbClr val="FF0000"/>
                </a:solidFill>
              </a:rPr>
              <a:t>(Estructuras – mercados – redes de apoyo)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C" sz="2200" b="1" dirty="0">
                <a:solidFill>
                  <a:srgbClr val="FF0000"/>
                </a:solidFill>
              </a:rPr>
              <a:t>	</a:t>
            </a:r>
            <a:endParaRPr lang="es-EC" sz="22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s-EC" sz="2200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C" sz="2400" b="1" dirty="0" smtClean="0"/>
              <a:t>Interpretación de datos criminales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s-EC" sz="2200" b="1" dirty="0" smtClean="0"/>
              <a:t>Criminología ambiental.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C" sz="2200" b="1" dirty="0" smtClean="0">
                <a:solidFill>
                  <a:srgbClr val="FF0000"/>
                </a:solidFill>
              </a:rPr>
              <a:t>Medio ambiente y factores del entorno; espacio, tiempo, delito y perfiles de victimas o victimarios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s-EC" sz="2200" b="1" dirty="0" smtClean="0"/>
              <a:t>Prevención situacional.	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s-EC" sz="2200" b="1" dirty="0" smtClean="0">
                <a:solidFill>
                  <a:srgbClr val="FF0000"/>
                </a:solidFill>
              </a:rPr>
              <a:t>Incrementar los esfuerzos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s-EC" sz="2200" b="1" dirty="0" smtClean="0">
                <a:solidFill>
                  <a:srgbClr val="FF0000"/>
                </a:solidFill>
              </a:rPr>
              <a:t>Aumentar el riesgo percibido por los delincuentes (mayor probabilidad de identificación y detención).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s-EC" sz="2200" b="1" dirty="0" smtClean="0">
                <a:solidFill>
                  <a:srgbClr val="FF0000"/>
                </a:solidFill>
              </a:rPr>
              <a:t>Reducir las recompensas generadas en mercados informales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s-EC" sz="2200" b="1" dirty="0" smtClean="0">
                <a:solidFill>
                  <a:srgbClr val="FF0000"/>
                </a:solidFill>
              </a:rPr>
              <a:t>Minimizar las provocaciones y mejorar los controles 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s-EC" sz="2200" b="1" dirty="0" smtClean="0">
                <a:solidFill>
                  <a:srgbClr val="FF0000"/>
                </a:solidFill>
              </a:rPr>
              <a:t>Eliminar excusas y reducir el anonimato  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2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C" sz="4800" b="1" dirty="0" smtClean="0"/>
              <a:t>Reducción de las cifras de criminalidad en el Ecuador</a:t>
            </a:r>
            <a:endParaRPr lang="es-EC" sz="4800" b="1" dirty="0"/>
          </a:p>
        </p:txBody>
      </p:sp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6463064"/>
            <a:ext cx="1187624" cy="4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4" y="6365368"/>
            <a:ext cx="468001" cy="4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ÍNDICE DE PAZ GLOBAL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 anchor="t"/>
          <a:lstStyle/>
          <a:p>
            <a:r>
              <a:rPr lang="es-EC" sz="2000" dirty="0" smtClean="0"/>
              <a:t>IPG</a:t>
            </a:r>
          </a:p>
          <a:p>
            <a:r>
              <a:rPr lang="es-EC" sz="2000" dirty="0" smtClean="0"/>
              <a:t>2014</a:t>
            </a:r>
            <a:endParaRPr lang="es-EC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331640" y="5703639"/>
            <a:ext cx="596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Eras Demi ITC" panose="020B0805030504020804" pitchFamily="34" charset="0"/>
              </a:rPr>
              <a:t>Fuente: </a:t>
            </a:r>
            <a:r>
              <a:rPr lang="es-EC" sz="1200" dirty="0" smtClean="0">
                <a:latin typeface="Eras Demi ITC" panose="020B0805030504020804" pitchFamily="34" charset="0"/>
              </a:rPr>
              <a:t>I</a:t>
            </a:r>
            <a:r>
              <a:rPr lang="en-US" sz="1200" dirty="0" err="1" smtClean="0">
                <a:latin typeface="Eras Demi ITC" panose="020B0805030504020804" pitchFamily="34" charset="0"/>
              </a:rPr>
              <a:t>nstitute</a:t>
            </a:r>
            <a:r>
              <a:rPr lang="en-US" sz="1200" dirty="0" smtClean="0">
                <a:latin typeface="Eras Demi ITC" panose="020B0805030504020804" pitchFamily="34" charset="0"/>
              </a:rPr>
              <a:t> </a:t>
            </a:r>
            <a:r>
              <a:rPr lang="en-US" sz="1200" dirty="0">
                <a:latin typeface="Eras Demi ITC" panose="020B0805030504020804" pitchFamily="34" charset="0"/>
              </a:rPr>
              <a:t>for Economics and Peace (IEP</a:t>
            </a:r>
            <a:r>
              <a:rPr lang="en-US" sz="1200" dirty="0" smtClean="0">
                <a:latin typeface="Eras Demi ITC" panose="020B0805030504020804" pitchFamily="34" charset="0"/>
              </a:rPr>
              <a:t>) [</a:t>
            </a:r>
            <a:r>
              <a:rPr lang="es-EC" sz="1200" dirty="0" smtClean="0">
                <a:latin typeface="Eras Demi ITC" panose="020B0805030504020804" pitchFamily="34" charset="0"/>
              </a:rPr>
              <a:t>www.economicsandpeace.org]</a:t>
            </a:r>
            <a:endParaRPr lang="es-EC" sz="1200" dirty="0">
              <a:latin typeface="Eras Demi ITC" panose="020B0805030504020804" pitchFamily="34" charset="0"/>
            </a:endParaRPr>
          </a:p>
          <a:p>
            <a:pPr algn="ctr"/>
            <a:r>
              <a:rPr lang="en-US" sz="1200" dirty="0" smtClean="0">
                <a:latin typeface="Eras Demi ITC" panose="020B0805030504020804" pitchFamily="34" charset="0"/>
              </a:rPr>
              <a:t>Elaborado por</a:t>
            </a:r>
            <a:r>
              <a:rPr lang="en-US" sz="1200" dirty="0">
                <a:latin typeface="Eras Demi ITC" panose="020B0805030504020804" pitchFamily="34" charset="0"/>
              </a:rPr>
              <a:t>: http://</a:t>
            </a:r>
            <a:r>
              <a:rPr lang="en-US" sz="1200" dirty="0" smtClean="0">
                <a:latin typeface="Eras Demi ITC" panose="020B0805030504020804" pitchFamily="34" charset="0"/>
              </a:rPr>
              <a:t>www.visionofhumanity.org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6093296"/>
            <a:ext cx="8201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Eras Medium ITC" panose="020B0602030504020804" pitchFamily="34" charset="0"/>
              </a:rPr>
              <a:t>El </a:t>
            </a:r>
            <a:r>
              <a:rPr lang="es-EC" sz="1600" dirty="0" err="1">
                <a:latin typeface="Eras Medium ITC" panose="020B0602030504020804" pitchFamily="34" charset="0"/>
              </a:rPr>
              <a:t>Institute</a:t>
            </a:r>
            <a:r>
              <a:rPr lang="es-EC" sz="1600" dirty="0">
                <a:latin typeface="Eras Medium ITC" panose="020B0602030504020804" pitchFamily="34" charset="0"/>
              </a:rPr>
              <a:t> </a:t>
            </a:r>
            <a:r>
              <a:rPr lang="es-EC" sz="1600" dirty="0" err="1">
                <a:latin typeface="Eras Medium ITC" panose="020B0602030504020804" pitchFamily="34" charset="0"/>
              </a:rPr>
              <a:t>for</a:t>
            </a:r>
            <a:r>
              <a:rPr lang="es-EC" sz="1600" dirty="0">
                <a:latin typeface="Eras Medium ITC" panose="020B0602030504020804" pitchFamily="34" charset="0"/>
              </a:rPr>
              <a:t> </a:t>
            </a:r>
            <a:r>
              <a:rPr lang="es-EC" sz="1600" dirty="0" err="1">
                <a:latin typeface="Eras Medium ITC" panose="020B0602030504020804" pitchFamily="34" charset="0"/>
              </a:rPr>
              <a:t>Economics</a:t>
            </a:r>
            <a:r>
              <a:rPr lang="es-EC" sz="1600" dirty="0">
                <a:latin typeface="Eras Medium ITC" panose="020B0602030504020804" pitchFamily="34" charset="0"/>
              </a:rPr>
              <a:t> and </a:t>
            </a:r>
            <a:r>
              <a:rPr lang="es-EC" sz="1600" dirty="0" err="1">
                <a:latin typeface="Eras Medium ITC" panose="020B0602030504020804" pitchFamily="34" charset="0"/>
              </a:rPr>
              <a:t>Peace</a:t>
            </a:r>
            <a:r>
              <a:rPr lang="es-EC" sz="1600" dirty="0">
                <a:latin typeface="Eras Medium ITC" panose="020B0602030504020804" pitchFamily="34" charset="0"/>
              </a:rPr>
              <a:t> (IEP) es un </a:t>
            </a:r>
            <a:r>
              <a:rPr lang="es-EC" sz="1600" dirty="0" err="1">
                <a:latin typeface="Eras Medium ITC" panose="020B0602030504020804" pitchFamily="34" charset="0"/>
              </a:rPr>
              <a:t>think</a:t>
            </a:r>
            <a:r>
              <a:rPr lang="es-EC" sz="1600" dirty="0">
                <a:latin typeface="Eras Medium ITC" panose="020B0602030504020804" pitchFamily="34" charset="0"/>
              </a:rPr>
              <a:t> </a:t>
            </a:r>
            <a:r>
              <a:rPr lang="es-EC" sz="1600" dirty="0" err="1">
                <a:latin typeface="Eras Medium ITC" panose="020B0602030504020804" pitchFamily="34" charset="0"/>
              </a:rPr>
              <a:t>tank</a:t>
            </a:r>
            <a:r>
              <a:rPr lang="es-EC" sz="1600" dirty="0">
                <a:latin typeface="Eras Medium ITC" panose="020B0602030504020804" pitchFamily="34" charset="0"/>
              </a:rPr>
              <a:t> independiente, apartidista y sin fines de lucro </a:t>
            </a:r>
            <a:r>
              <a:rPr lang="es-EC" sz="1600" dirty="0" smtClean="0">
                <a:latin typeface="Eras Medium ITC" panose="020B0602030504020804" pitchFamily="34" charset="0"/>
              </a:rPr>
              <a:t>dedicado </a:t>
            </a:r>
            <a:r>
              <a:rPr lang="es-EC" sz="1600" dirty="0">
                <a:latin typeface="Eras Medium ITC" panose="020B0602030504020804" pitchFamily="34" charset="0"/>
              </a:rPr>
              <a:t>a la investigación y promoción de temas de políticas públicas. </a:t>
            </a:r>
            <a:endParaRPr lang="en-US" sz="1600" dirty="0" smtClean="0">
              <a:latin typeface="Eras Medium ITC" panose="020B06020305040208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884368" y="1412776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2" y="577146"/>
            <a:ext cx="9157251" cy="525658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2014</Words>
  <Application>Microsoft Office PowerPoint</Application>
  <PresentationFormat>Presentación en pantalla (4:3)</PresentationFormat>
  <Paragraphs>692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POLICÍA NACIONAL DEL ECUADOR</vt:lpstr>
      <vt:lpstr>AGENDA</vt:lpstr>
      <vt:lpstr>SEGURIDAD CIUDADANA.  DELINCUENCIA Y VIOLENCIA - CRIMINALIDAD. </vt:lpstr>
      <vt:lpstr>Presentación de PowerPoint</vt:lpstr>
      <vt:lpstr>Variables que influyen en la seguridad ciudadana</vt:lpstr>
      <vt:lpstr>Fundamentos de los análisis de criminalidad</vt:lpstr>
      <vt:lpstr>Interpretación de datos criminales</vt:lpstr>
      <vt:lpstr>Reducción de las cifras de criminalidad en el Ecuador</vt:lpstr>
      <vt:lpstr>ÍNDICE DE PAZ GLOBAL</vt:lpstr>
      <vt:lpstr>ÍNDICE DE LEY Y ORDEN</vt:lpstr>
      <vt:lpstr>TASA REGIONAL DE HOMICIDIOS [2012]</vt:lpstr>
      <vt:lpstr>COMPORTAMIENTO DELICTUAL</vt:lpstr>
      <vt:lpstr>ROBO A PERSONAS</vt:lpstr>
      <vt:lpstr>ROBO A DOMICILIOS</vt:lpstr>
      <vt:lpstr>ROBO A LOCALES COMERCIALES</vt:lpstr>
      <vt:lpstr>ROBO A MOTOCICLETAS</vt:lpstr>
      <vt:lpstr>ROBO A VEHÍCULOS</vt:lpstr>
      <vt:lpstr>ROBO DE ACCESORIOS DE VEHÍCULOS</vt:lpstr>
      <vt:lpstr>Presentación de PowerPoint</vt:lpstr>
      <vt:lpstr>Pensando en políticas públicas de seguridad ciudadana desde la dimensión del turismo</vt:lpstr>
      <vt:lpstr>Pensando en políticas públicas de seguridad ciudadana desde la dimensión del turismo</vt:lpstr>
      <vt:lpstr>Falsas premisas</vt:lpstr>
      <vt:lpstr>Conclusiones</vt:lpstr>
      <vt:lpstr>Presentación de PowerPoint</vt:lpstr>
      <vt:lpstr>POLICÍA NACIONAL DEL ECUADOR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Reducción de las cifras de criminalidad en el Ecuador</dc:title>
  <dc:creator>DELL</dc:creator>
  <cp:lastModifiedBy>DELL</cp:lastModifiedBy>
  <cp:revision>37</cp:revision>
  <dcterms:created xsi:type="dcterms:W3CDTF">2014-10-22T13:20:32Z</dcterms:created>
  <dcterms:modified xsi:type="dcterms:W3CDTF">2014-10-23T14:23:40Z</dcterms:modified>
</cp:coreProperties>
</file>